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33" r:id="rId4"/>
  </p:sldMasterIdLst>
  <p:notesMasterIdLst>
    <p:notesMasterId r:id="rId28"/>
  </p:notesMasterIdLst>
  <p:handoutMasterIdLst>
    <p:handoutMasterId r:id="rId29"/>
  </p:handoutMasterIdLst>
  <p:sldIdLst>
    <p:sldId id="335" r:id="rId5"/>
    <p:sldId id="298" r:id="rId6"/>
    <p:sldId id="260" r:id="rId7"/>
    <p:sldId id="340" r:id="rId8"/>
    <p:sldId id="314" r:id="rId9"/>
    <p:sldId id="353" r:id="rId10"/>
    <p:sldId id="313" r:id="rId11"/>
    <p:sldId id="323" r:id="rId12"/>
    <p:sldId id="356" r:id="rId13"/>
    <p:sldId id="338" r:id="rId14"/>
    <p:sldId id="354" r:id="rId15"/>
    <p:sldId id="355" r:id="rId16"/>
    <p:sldId id="308" r:id="rId17"/>
    <p:sldId id="318" r:id="rId18"/>
    <p:sldId id="360" r:id="rId19"/>
    <p:sldId id="294" r:id="rId20"/>
    <p:sldId id="301" r:id="rId21"/>
    <p:sldId id="359" r:id="rId22"/>
    <p:sldId id="326" r:id="rId23"/>
    <p:sldId id="311" r:id="rId24"/>
    <p:sldId id="303" r:id="rId25"/>
    <p:sldId id="290" r:id="rId26"/>
    <p:sldId id="334" r:id="rId27"/>
  </p:sldIdLst>
  <p:sldSz cx="12192000" cy="6858000"/>
  <p:notesSz cx="10018713" cy="6888163"/>
  <p:embeddedFontLst>
    <p:embeddedFont>
      <p:font typeface="☞MrEavesXLModOT-Reg" panose="020B0603060502020204" pitchFamily="34" charset="77"/>
      <p:regular r:id="rId30"/>
    </p:embeddedFont>
    <p:embeddedFont>
      <p:font typeface="☞MrEavesXLModOT-Reg" panose="020B0603060502020204" pitchFamily="34" charset="77"/>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MrEavesXLModOT" panose="020B0303060502020202" pitchFamily="34" charset="77"/>
      <p:regular r:id="rId37"/>
      <p:bold r:id="rId38"/>
      <p:italic r:id="rId39"/>
      <p:boldItalic r:id="rId40"/>
    </p:embeddedFont>
    <p:embeddedFont>
      <p:font typeface="MrEavesXLModOTBook" panose="020B0503060502020202" charset="0"/>
      <p:regular r:id="rId41"/>
      <p:italic r:id="rId42"/>
    </p:embeddedFont>
    <p:embeddedFont>
      <p:font typeface="MrEavesXLModOTHeavy" panose="020B0903060502020204" charset="0"/>
      <p:bold r:id="rId43"/>
      <p:italic r:id="rId44"/>
      <p:boldItalic r:id="rId45"/>
    </p:embeddedFont>
    <p:embeddedFont>
      <p:font typeface="Webdings" pitchFamily="2" charset="2"/>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70" userDrawn="1">
          <p15:clr>
            <a:srgbClr val="A4A3A4"/>
          </p15:clr>
        </p15:guide>
        <p15:guide id="2" pos="31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acDonald" initials="HM" lastIdx="2" clrIdx="0">
    <p:extLst>
      <p:ext uri="{19B8F6BF-5375-455C-9EA6-DF929625EA0E}">
        <p15:presenceInfo xmlns:p15="http://schemas.microsoft.com/office/powerpoint/2012/main" userId="Heather MacDonald" providerId="None"/>
      </p:ext>
    </p:extLst>
  </p:cmAuthor>
  <p:cmAuthor id="2" name="Cathy Reade" initials="CR" lastIdx="25" clrIdx="1">
    <p:extLst>
      <p:ext uri="{19B8F6BF-5375-455C-9EA6-DF929625EA0E}">
        <p15:presenceInfo xmlns:p15="http://schemas.microsoft.com/office/powerpoint/2012/main" userId="S::cathy.reade@crawfordfund.org::c9e805c9-b407-4e60-962a-b6fbe46d03af" providerId="AD"/>
      </p:ext>
    </p:extLst>
  </p:cmAuthor>
  <p:cmAuthor id="3" name="Larissa Mullot" initials="LM" lastIdx="4" clrIdx="2">
    <p:extLst>
      <p:ext uri="{19B8F6BF-5375-455C-9EA6-DF929625EA0E}">
        <p15:presenceInfo xmlns:p15="http://schemas.microsoft.com/office/powerpoint/2012/main" userId="S::larissa.mullot@crawfordfund.org::1701c982-721e-4a89-809e-306937beba76" providerId="AD"/>
      </p:ext>
    </p:extLst>
  </p:cmAuthor>
  <p:cmAuthor id="4" name="Sue Faulkner" initials="SF" lastIdx="2" clrIdx="3">
    <p:extLst>
      <p:ext uri="{19B8F6BF-5375-455C-9EA6-DF929625EA0E}">
        <p15:presenceInfo xmlns:p15="http://schemas.microsoft.com/office/powerpoint/2012/main" userId="Sue Faulk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379"/>
    <a:srgbClr val="D04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7" autoAdjust="0"/>
    <p:restoredTop sz="94660" autoAdjust="0"/>
  </p:normalViewPr>
  <p:slideViewPr>
    <p:cSldViewPr snapToGrid="0">
      <p:cViewPr varScale="1">
        <p:scale>
          <a:sx n="89" d="100"/>
          <a:sy n="89" d="100"/>
        </p:scale>
        <p:origin x="400" y="168"/>
      </p:cViewPr>
      <p:guideLst>
        <p:guide orient="horz" pos="2160"/>
        <p:guide pos="3840"/>
      </p:guideLst>
    </p:cSldViewPr>
  </p:slideViewPr>
  <p:outlineViewPr>
    <p:cViewPr>
      <p:scale>
        <a:sx n="33" d="100"/>
        <a:sy n="33" d="100"/>
      </p:scale>
      <p:origin x="0" y="-11468"/>
    </p:cViewPr>
  </p:outlineViewPr>
  <p:notesTextViewPr>
    <p:cViewPr>
      <p:scale>
        <a:sx n="3" d="2"/>
        <a:sy n="3" d="2"/>
      </p:scale>
      <p:origin x="0" y="0"/>
    </p:cViewPr>
  </p:notesTextViewPr>
  <p:sorterViewPr>
    <p:cViewPr varScale="1">
      <p:scale>
        <a:sx n="100" d="100"/>
        <a:sy n="100" d="100"/>
      </p:scale>
      <p:origin x="0" y="-4136"/>
    </p:cViewPr>
  </p:sorterViewPr>
  <p:notesViewPr>
    <p:cSldViewPr snapToGrid="0" showGuides="1">
      <p:cViewPr varScale="1">
        <p:scale>
          <a:sx n="114" d="100"/>
          <a:sy n="114" d="100"/>
        </p:scale>
        <p:origin x="2130" y="102"/>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981D9-1781-4CBA-9B5D-B80C7D2070B5}" type="doc">
      <dgm:prSet loTypeId="urn:microsoft.com/office/officeart/2016/7/layout/ChevronBlockProcess" loCatId="process" qsTypeId="urn:microsoft.com/office/officeart/2005/8/quickstyle/simple1" qsCatId="simple" csTypeId="urn:microsoft.com/office/officeart/2005/8/colors/accent2_3" csCatId="accent2" phldr="1"/>
      <dgm:spPr/>
      <dgm:t>
        <a:bodyPr/>
        <a:lstStyle/>
        <a:p>
          <a:endParaRPr lang="en-US"/>
        </a:p>
      </dgm:t>
    </dgm:pt>
    <dgm:pt modelId="{1DE98F65-062C-44DB-A5AB-3AD082ADAF6E}">
      <dgm:prSet custT="1"/>
      <dgm:spPr/>
      <dgm:t>
        <a:bodyPr/>
        <a:lstStyle/>
        <a:p>
          <a:r>
            <a:rPr lang="en-US" sz="1600" kern="1200" dirty="0">
              <a:solidFill>
                <a:prstClr val="white"/>
              </a:solidFill>
              <a:latin typeface="MrEavesXLModOT" panose="020B0603060502020204" pitchFamily="34" charset="0"/>
              <a:ea typeface="+mn-ea"/>
              <a:cs typeface="+mn-cs"/>
            </a:rPr>
            <a:t>Review</a:t>
          </a:r>
        </a:p>
      </dgm:t>
    </dgm:pt>
    <dgm:pt modelId="{D397EF60-61FB-4CB9-98E4-278D18574CCF}" type="parTrans" cxnId="{0538A1C7-CC6F-42DC-BEFF-A1580D7A4BAC}">
      <dgm:prSet/>
      <dgm:spPr/>
      <dgm:t>
        <a:bodyPr/>
        <a:lstStyle/>
        <a:p>
          <a:endParaRPr lang="en-US"/>
        </a:p>
      </dgm:t>
    </dgm:pt>
    <dgm:pt modelId="{AEE519CB-EF74-4FD1-BF34-69BF3B933300}" type="sibTrans" cxnId="{0538A1C7-CC6F-42DC-BEFF-A1580D7A4BAC}">
      <dgm:prSet/>
      <dgm:spPr/>
      <dgm:t>
        <a:bodyPr/>
        <a:lstStyle/>
        <a:p>
          <a:endParaRPr lang="en-US"/>
        </a:p>
      </dgm:t>
    </dgm:pt>
    <dgm:pt modelId="{096BC4BF-28E8-4F36-B164-08C1ABC36117}">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latin typeface="MrEavesXLModOT" panose="020B0603060502020204" pitchFamily="34" charset="0"/>
            </a:rPr>
            <a:t>Review video interviews and case studies in developing countries and Australia on gender challenges and opportunities in agriculture.</a:t>
          </a:r>
        </a:p>
        <a:p>
          <a:pPr marL="0" lvl="0" defTabSz="533400">
            <a:lnSpc>
              <a:spcPct val="100000"/>
            </a:lnSpc>
            <a:spcBef>
              <a:spcPct val="0"/>
            </a:spcBef>
            <a:spcAft>
              <a:spcPct val="35000"/>
            </a:spcAft>
            <a:buNone/>
          </a:pPr>
          <a:endParaRPr lang="en-US" sz="1200" kern="1200" dirty="0">
            <a:latin typeface="MrEavesXLModOT" panose="020B0603060502020204" pitchFamily="34" charset="0"/>
          </a:endParaRPr>
        </a:p>
        <a:p>
          <a:pPr marL="0" lvl="0" defTabSz="533400">
            <a:lnSpc>
              <a:spcPct val="100000"/>
            </a:lnSpc>
            <a:spcBef>
              <a:spcPct val="0"/>
            </a:spcBef>
            <a:spcAft>
              <a:spcPct val="35000"/>
            </a:spcAft>
            <a:buNone/>
          </a:pPr>
          <a:r>
            <a:rPr lang="en-US" sz="1200" kern="1200" dirty="0">
              <a:latin typeface="MrEavesXLModOT" panose="020B0603060502020204" pitchFamily="34" charset="0"/>
            </a:rPr>
            <a:t>Review some of the strategies to support women and girls in agriculture. </a:t>
          </a:r>
        </a:p>
      </dgm:t>
    </dgm:pt>
    <dgm:pt modelId="{C79F999A-E4BC-4E6B-8787-43F650743F4F}" type="parTrans" cxnId="{2D2B97FA-E6F6-47F7-BAAB-7F640C40FA18}">
      <dgm:prSet/>
      <dgm:spPr/>
      <dgm:t>
        <a:bodyPr/>
        <a:lstStyle/>
        <a:p>
          <a:endParaRPr lang="en-US"/>
        </a:p>
      </dgm:t>
    </dgm:pt>
    <dgm:pt modelId="{69FA822C-FFF2-41B1-9134-7603DC9F27F3}" type="sibTrans" cxnId="{2D2B97FA-E6F6-47F7-BAAB-7F640C40FA18}">
      <dgm:prSet/>
      <dgm:spPr/>
      <dgm:t>
        <a:bodyPr/>
        <a:lstStyle/>
        <a:p>
          <a:endParaRPr lang="en-US"/>
        </a:p>
      </dgm:t>
    </dgm:pt>
    <dgm:pt modelId="{92D5FAD8-34F5-43DD-9D85-21BF6662FD57}">
      <dgm:prSet custT="1"/>
      <dgm:spPr/>
      <dgm:t>
        <a:bodyPr/>
        <a:lstStyle/>
        <a:p>
          <a:r>
            <a:rPr lang="en-US" sz="1600" kern="1200" dirty="0">
              <a:solidFill>
                <a:prstClr val="white"/>
              </a:solidFill>
              <a:latin typeface="MrEavesXLModOT" panose="020B0603060502020204" pitchFamily="34" charset="0"/>
              <a:ea typeface="+mn-ea"/>
              <a:cs typeface="+mn-cs"/>
            </a:rPr>
            <a:t>Identify</a:t>
          </a:r>
        </a:p>
      </dgm:t>
    </dgm:pt>
    <dgm:pt modelId="{F27382FC-7B60-45C7-8DCC-47FEF1C1912F}" type="parTrans" cxnId="{908D5BA6-B161-4859-BC4A-F6A63FE3D6FC}">
      <dgm:prSet/>
      <dgm:spPr/>
      <dgm:t>
        <a:bodyPr/>
        <a:lstStyle/>
        <a:p>
          <a:endParaRPr lang="en-US"/>
        </a:p>
      </dgm:t>
    </dgm:pt>
    <dgm:pt modelId="{DA6390EC-5620-42D7-B842-96B8A4D0734E}" type="sibTrans" cxnId="{908D5BA6-B161-4859-BC4A-F6A63FE3D6FC}">
      <dgm:prSet/>
      <dgm:spPr/>
      <dgm:t>
        <a:bodyPr/>
        <a:lstStyle/>
        <a:p>
          <a:endParaRPr lang="en-US"/>
        </a:p>
      </dgm:t>
    </dgm:pt>
    <dgm:pt modelId="{41A50EAE-5E0E-437D-802E-9B273A4758DE}">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latin typeface="MrEavesXLModOT" panose="020B0603060502020204" pitchFamily="34" charset="0"/>
            </a:rPr>
            <a:t>Identify a business or economic challenge from the case studies on women in agriculture.</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1200" dirty="0">
            <a:latin typeface="MrEavesXLModOT" panose="020B06030605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rEavesXLModOT" panose="020B0603060502020204" pitchFamily="34" charset="0"/>
            </a:rPr>
            <a:t>Review some of the projects being implemented to address this challenge.</a:t>
          </a:r>
        </a:p>
        <a:p>
          <a:pPr marL="0" marR="0" lvl="0" indent="0" defTabSz="914400" eaLnBrk="1" fontAlgn="auto" latinLnBrk="0" hangingPunct="1">
            <a:lnSpc>
              <a:spcPct val="100000"/>
            </a:lnSpc>
            <a:spcBef>
              <a:spcPts val="0"/>
            </a:spcBef>
            <a:spcAft>
              <a:spcPts val="0"/>
            </a:spcAft>
            <a:buClrTx/>
            <a:buSzTx/>
            <a:buFontTx/>
            <a:buNone/>
            <a:tabLst/>
            <a:defRPr/>
          </a:pPr>
          <a:endParaRPr lang="en-US" sz="1200" kern="1200" dirty="0">
            <a:latin typeface="MrEavesXLModOT" panose="020B0603060502020204" pitchFamily="34" charset="0"/>
          </a:endParaRPr>
        </a:p>
      </dgm:t>
    </dgm:pt>
    <dgm:pt modelId="{7030081D-2475-4B8A-9FB3-D7B83FACD52C}" type="parTrans" cxnId="{54DFF57D-F815-43B1-B4FC-0AFFBDF25AE7}">
      <dgm:prSet/>
      <dgm:spPr/>
      <dgm:t>
        <a:bodyPr/>
        <a:lstStyle/>
        <a:p>
          <a:endParaRPr lang="en-US"/>
        </a:p>
      </dgm:t>
    </dgm:pt>
    <dgm:pt modelId="{6E4B3141-BD14-4C34-B006-8CFCF2563977}" type="sibTrans" cxnId="{54DFF57D-F815-43B1-B4FC-0AFFBDF25AE7}">
      <dgm:prSet/>
      <dgm:spPr/>
      <dgm:t>
        <a:bodyPr/>
        <a:lstStyle/>
        <a:p>
          <a:endParaRPr lang="en-US"/>
        </a:p>
      </dgm:t>
    </dgm:pt>
    <dgm:pt modelId="{4D766BA1-AF68-48AB-B766-9FC07A5E9F90}">
      <dgm:prSet custT="1"/>
      <dgm:spPr/>
      <dgm:t>
        <a:bodyPr/>
        <a:lstStyle/>
        <a:p>
          <a:r>
            <a:rPr lang="en-US" sz="1600" kern="1200" dirty="0">
              <a:solidFill>
                <a:prstClr val="white"/>
              </a:solidFill>
              <a:latin typeface="MrEavesXLModOT" panose="020B0603060502020204" pitchFamily="34" charset="0"/>
              <a:ea typeface="+mn-ea"/>
              <a:cs typeface="+mn-cs"/>
            </a:rPr>
            <a:t>Produce</a:t>
          </a:r>
        </a:p>
      </dgm:t>
    </dgm:pt>
    <dgm:pt modelId="{9C6D9024-DB15-4AE7-A387-69464BFFD5F1}" type="parTrans" cxnId="{8733C072-08DD-4F55-AB29-32230E1531C9}">
      <dgm:prSet/>
      <dgm:spPr/>
      <dgm:t>
        <a:bodyPr/>
        <a:lstStyle/>
        <a:p>
          <a:endParaRPr lang="en-US"/>
        </a:p>
      </dgm:t>
    </dgm:pt>
    <dgm:pt modelId="{600A177B-991D-41FE-9E5D-4ABFC4F17AE1}" type="sibTrans" cxnId="{8733C072-08DD-4F55-AB29-32230E1531C9}">
      <dgm:prSet/>
      <dgm:spPr/>
      <dgm:t>
        <a:bodyPr/>
        <a:lstStyle/>
        <a:p>
          <a:endParaRPr lang="en-US"/>
        </a:p>
      </dgm:t>
    </dgm:pt>
    <dgm:pt modelId="{22BD6E57-8C96-4AC1-A848-A1E992B6A952}">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MrEavesXLModOT" panose="020B0603060502020204" pitchFamily="34" charset="0"/>
            </a:rPr>
            <a:t>Produce a 3-minute video to share your learning.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MrEavesXLModOT" panose="020B06030605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MrEavesXLModOT" panose="020B0603060502020204" pitchFamily="34" charset="0"/>
            </a:rPr>
            <a:t>Generate success criteria to assess options presented by the class groups.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MrEavesXLModOT" panose="020B06030605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MrEavesXLModOT" panose="020B0603060502020204" pitchFamily="34" charset="0"/>
          </a:endParaRPr>
        </a:p>
      </dgm:t>
    </dgm:pt>
    <dgm:pt modelId="{B1E38172-96F3-4264-B2CA-2FCDD8ADAF70}" type="parTrans" cxnId="{A605BC0A-AEF8-42FE-987D-C9C81AB0E27F}">
      <dgm:prSet/>
      <dgm:spPr/>
      <dgm:t>
        <a:bodyPr/>
        <a:lstStyle/>
        <a:p>
          <a:endParaRPr lang="en-US"/>
        </a:p>
      </dgm:t>
    </dgm:pt>
    <dgm:pt modelId="{36985885-420F-41BF-B9CF-D8E8F8024F86}" type="sibTrans" cxnId="{A605BC0A-AEF8-42FE-987D-C9C81AB0E27F}">
      <dgm:prSet/>
      <dgm:spPr/>
      <dgm:t>
        <a:bodyPr/>
        <a:lstStyle/>
        <a:p>
          <a:endParaRPr lang="en-US"/>
        </a:p>
      </dgm:t>
    </dgm:pt>
    <dgm:pt modelId="{EA55D03B-135C-48C9-9514-97BBEE2AE42D}">
      <dgm:prSet custT="1"/>
      <dgm:spPr/>
      <dgm:t>
        <a:bodyPr/>
        <a:lstStyle/>
        <a:p>
          <a:r>
            <a:rPr lang="en-US" sz="1600" kern="1200" dirty="0">
              <a:solidFill>
                <a:prstClr val="white"/>
              </a:solidFill>
              <a:latin typeface="MrEavesXLModOT" panose="020B0603060502020204" pitchFamily="34" charset="0"/>
              <a:ea typeface="+mn-ea"/>
              <a:cs typeface="+mn-cs"/>
            </a:rPr>
            <a:t>Share</a:t>
          </a:r>
        </a:p>
      </dgm:t>
    </dgm:pt>
    <dgm:pt modelId="{887D1BCA-30C7-4544-B0E3-932A19175DBF}" type="parTrans" cxnId="{BF5FBD6B-D764-4FF1-996E-3812E9D7F8A2}">
      <dgm:prSet/>
      <dgm:spPr/>
      <dgm:t>
        <a:bodyPr/>
        <a:lstStyle/>
        <a:p>
          <a:endParaRPr lang="en-US"/>
        </a:p>
      </dgm:t>
    </dgm:pt>
    <dgm:pt modelId="{CF236454-C26E-4413-88A2-4B4B99903B41}" type="sibTrans" cxnId="{BF5FBD6B-D764-4FF1-996E-3812E9D7F8A2}">
      <dgm:prSet/>
      <dgm:spPr/>
      <dgm:t>
        <a:bodyPr/>
        <a:lstStyle/>
        <a:p>
          <a:endParaRPr lang="en-US"/>
        </a:p>
      </dgm:t>
    </dgm:pt>
    <dgm:pt modelId="{B37AC83A-749B-4E1C-973D-A672EFC70D3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MrEavesXLModOT" panose="020B0603060502020204" pitchFamily="34" charset="0"/>
            </a:rPr>
            <a:t>Load your video onto an online platform to generate awareness of the challenges and opportunities to gender in agriculture.</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latin typeface="MrEavesXLModOT" panose="020B06030605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latin typeface="MrEavesXLModOT" panose="020B0603060502020204" pitchFamily="34" charset="0"/>
            </a:rPr>
            <a:t>Share your videos with the Crawford Fund who </a:t>
          </a:r>
          <a:r>
            <a:rPr lang="en-US" sz="1200" dirty="0">
              <a:solidFill>
                <a:schemeClr val="tx1"/>
              </a:solidFill>
              <a:latin typeface="MrEavesXLModOT" panose="020B0603060502020204" pitchFamily="34" charset="0"/>
            </a:rPr>
            <a:t>would like </a:t>
          </a:r>
          <a:r>
            <a:rPr lang="en-US" sz="1200" dirty="0">
              <a:latin typeface="MrEavesXLModOT" panose="020B0603060502020204" pitchFamily="34" charset="0"/>
            </a:rPr>
            <a:t>to showcase your work to their networks.</a:t>
          </a:r>
        </a:p>
      </dgm:t>
    </dgm:pt>
    <dgm:pt modelId="{7828D990-03A5-4A2F-9545-D8B329013668}" type="parTrans" cxnId="{1A187FCA-716C-4316-9F0B-29C22B41D1EA}">
      <dgm:prSet/>
      <dgm:spPr/>
      <dgm:t>
        <a:bodyPr/>
        <a:lstStyle/>
        <a:p>
          <a:endParaRPr lang="en-US"/>
        </a:p>
      </dgm:t>
    </dgm:pt>
    <dgm:pt modelId="{12290CC3-F2CD-4F2A-A89E-E59A6372EEA4}" type="sibTrans" cxnId="{1A187FCA-716C-4316-9F0B-29C22B41D1EA}">
      <dgm:prSet/>
      <dgm:spPr/>
      <dgm:t>
        <a:bodyPr/>
        <a:lstStyle/>
        <a:p>
          <a:endParaRPr lang="en-US"/>
        </a:p>
      </dgm:t>
    </dgm:pt>
    <dgm:pt modelId="{E4099B5F-5EFA-4674-A3C2-41787E96E69E}">
      <dgm:prSet custT="1"/>
      <dgm:spPr/>
      <dgm:t>
        <a:bodyPr/>
        <a:lstStyle/>
        <a:p>
          <a:r>
            <a:rPr lang="en-US" sz="1600" dirty="0">
              <a:latin typeface="MrEavesXLModOT" panose="020B0603060502020204" pitchFamily="34" charset="0"/>
            </a:rPr>
            <a:t>Share prior knowledge</a:t>
          </a:r>
        </a:p>
      </dgm:t>
    </dgm:pt>
    <dgm:pt modelId="{43F777EE-4522-4B7A-BAB1-C4671CE3A14C}" type="parTrans" cxnId="{AC9FD11D-9F24-4D41-84C0-482005A5F94A}">
      <dgm:prSet/>
      <dgm:spPr/>
      <dgm:t>
        <a:bodyPr/>
        <a:lstStyle/>
        <a:p>
          <a:endParaRPr lang="en-AU"/>
        </a:p>
      </dgm:t>
    </dgm:pt>
    <dgm:pt modelId="{849CFA74-E509-4584-8826-5E40071F413E}" type="sibTrans" cxnId="{AC9FD11D-9F24-4D41-84C0-482005A5F94A}">
      <dgm:prSet/>
      <dgm:spPr/>
      <dgm:t>
        <a:bodyPr/>
        <a:lstStyle/>
        <a:p>
          <a:endParaRPr lang="en-AU"/>
        </a:p>
      </dgm:t>
    </dgm:pt>
    <dgm:pt modelId="{2905BE8A-FC90-44A2-A96D-A2C6651D5953}">
      <dgm:prSet custT="1"/>
      <dgm:spPr/>
      <dgm:t>
        <a:bodyPr/>
        <a:lstStyle/>
        <a:p>
          <a:pPr>
            <a:lnSpc>
              <a:spcPct val="100000"/>
            </a:lnSpc>
          </a:pPr>
          <a:r>
            <a:rPr lang="en-US" sz="1200" dirty="0">
              <a:latin typeface="MrEavesXLModOT" panose="020B0603060502020204" pitchFamily="34" charset="0"/>
            </a:rPr>
            <a:t>Share your current ideas, knowledge and understanding of gender in agriculture.</a:t>
          </a:r>
        </a:p>
      </dgm:t>
    </dgm:pt>
    <dgm:pt modelId="{8D97FFCB-631E-438A-8A38-E269C390FEA2}" type="parTrans" cxnId="{2B993F55-BDB7-46F8-836E-A63768BDF34B}">
      <dgm:prSet/>
      <dgm:spPr/>
      <dgm:t>
        <a:bodyPr/>
        <a:lstStyle/>
        <a:p>
          <a:endParaRPr lang="en-AU"/>
        </a:p>
      </dgm:t>
    </dgm:pt>
    <dgm:pt modelId="{AE6E737E-C972-43A9-A2E8-8FDB6E8F9133}" type="sibTrans" cxnId="{2B993F55-BDB7-46F8-836E-A63768BDF34B}">
      <dgm:prSet/>
      <dgm:spPr/>
      <dgm:t>
        <a:bodyPr/>
        <a:lstStyle/>
        <a:p>
          <a:endParaRPr lang="en-AU"/>
        </a:p>
      </dgm:t>
    </dgm:pt>
    <dgm:pt modelId="{DEAF9141-6EA6-4847-97F8-B434D9044284}" type="pres">
      <dgm:prSet presAssocID="{4C5981D9-1781-4CBA-9B5D-B80C7D2070B5}" presName="Name0" presStyleCnt="0">
        <dgm:presLayoutVars>
          <dgm:dir/>
          <dgm:animLvl val="lvl"/>
          <dgm:resizeHandles val="exact"/>
        </dgm:presLayoutVars>
      </dgm:prSet>
      <dgm:spPr/>
    </dgm:pt>
    <dgm:pt modelId="{11292FB5-5C4C-460D-8890-8007119CDB5B}" type="pres">
      <dgm:prSet presAssocID="{E4099B5F-5EFA-4674-A3C2-41787E96E69E}" presName="composite" presStyleCnt="0"/>
      <dgm:spPr/>
    </dgm:pt>
    <dgm:pt modelId="{D9095940-B941-4C17-A282-4920D4E1A8D7}" type="pres">
      <dgm:prSet presAssocID="{E4099B5F-5EFA-4674-A3C2-41787E96E69E}" presName="parTx" presStyleLbl="alignNode1" presStyleIdx="0" presStyleCnt="5">
        <dgm:presLayoutVars>
          <dgm:chMax val="0"/>
          <dgm:chPref val="0"/>
        </dgm:presLayoutVars>
      </dgm:prSet>
      <dgm:spPr/>
    </dgm:pt>
    <dgm:pt modelId="{195D4D94-FB4E-4851-8AC3-DD52507E3309}" type="pres">
      <dgm:prSet presAssocID="{E4099B5F-5EFA-4674-A3C2-41787E96E69E}" presName="desTx" presStyleLbl="alignAccFollowNode1" presStyleIdx="0" presStyleCnt="5">
        <dgm:presLayoutVars/>
      </dgm:prSet>
      <dgm:spPr/>
    </dgm:pt>
    <dgm:pt modelId="{12AC78AE-D49D-4EE3-B6B5-D279B801F7B2}" type="pres">
      <dgm:prSet presAssocID="{849CFA74-E509-4584-8826-5E40071F413E}" presName="space" presStyleCnt="0"/>
      <dgm:spPr/>
    </dgm:pt>
    <dgm:pt modelId="{5C293FE9-275B-4E41-9DF1-FF42F0C091EC}" type="pres">
      <dgm:prSet presAssocID="{1DE98F65-062C-44DB-A5AB-3AD082ADAF6E}" presName="composite" presStyleCnt="0"/>
      <dgm:spPr/>
    </dgm:pt>
    <dgm:pt modelId="{B33969B1-521B-43F5-813E-FCF164EB97FE}" type="pres">
      <dgm:prSet presAssocID="{1DE98F65-062C-44DB-A5AB-3AD082ADAF6E}" presName="parTx" presStyleLbl="alignNode1" presStyleIdx="1" presStyleCnt="5">
        <dgm:presLayoutVars>
          <dgm:chMax val="0"/>
          <dgm:chPref val="0"/>
        </dgm:presLayoutVars>
      </dgm:prSet>
      <dgm:spPr/>
    </dgm:pt>
    <dgm:pt modelId="{E33DA687-DB99-4067-87A0-54E63F96334C}" type="pres">
      <dgm:prSet presAssocID="{1DE98F65-062C-44DB-A5AB-3AD082ADAF6E}" presName="desTx" presStyleLbl="alignAccFollowNode1" presStyleIdx="1" presStyleCnt="5">
        <dgm:presLayoutVars/>
      </dgm:prSet>
      <dgm:spPr/>
    </dgm:pt>
    <dgm:pt modelId="{CE68C858-5049-4551-AF49-2174E7191AD5}" type="pres">
      <dgm:prSet presAssocID="{AEE519CB-EF74-4FD1-BF34-69BF3B933300}" presName="space" presStyleCnt="0"/>
      <dgm:spPr/>
    </dgm:pt>
    <dgm:pt modelId="{87E0AE15-DD05-4FE4-8927-D77DC7AF2B9B}" type="pres">
      <dgm:prSet presAssocID="{92D5FAD8-34F5-43DD-9D85-21BF6662FD57}" presName="composite" presStyleCnt="0"/>
      <dgm:spPr/>
    </dgm:pt>
    <dgm:pt modelId="{9AA33AF2-63CA-4A16-B38E-ECA777186D7F}" type="pres">
      <dgm:prSet presAssocID="{92D5FAD8-34F5-43DD-9D85-21BF6662FD57}" presName="parTx" presStyleLbl="alignNode1" presStyleIdx="2" presStyleCnt="5">
        <dgm:presLayoutVars>
          <dgm:chMax val="0"/>
          <dgm:chPref val="0"/>
        </dgm:presLayoutVars>
      </dgm:prSet>
      <dgm:spPr/>
    </dgm:pt>
    <dgm:pt modelId="{EDB9B41F-3EB0-4D85-8F23-D8AB29A03BD7}" type="pres">
      <dgm:prSet presAssocID="{92D5FAD8-34F5-43DD-9D85-21BF6662FD57}" presName="desTx" presStyleLbl="alignAccFollowNode1" presStyleIdx="2" presStyleCnt="5">
        <dgm:presLayoutVars/>
      </dgm:prSet>
      <dgm:spPr/>
    </dgm:pt>
    <dgm:pt modelId="{CEBD5077-9FBC-4F5C-BE63-4A39C7E70A42}" type="pres">
      <dgm:prSet presAssocID="{DA6390EC-5620-42D7-B842-96B8A4D0734E}" presName="space" presStyleCnt="0"/>
      <dgm:spPr/>
    </dgm:pt>
    <dgm:pt modelId="{0CF8D86D-2E59-40D5-B941-74DD361AA038}" type="pres">
      <dgm:prSet presAssocID="{4D766BA1-AF68-48AB-B766-9FC07A5E9F90}" presName="composite" presStyleCnt="0"/>
      <dgm:spPr/>
    </dgm:pt>
    <dgm:pt modelId="{0EE103B9-003F-4989-9461-BFA76892AB2F}" type="pres">
      <dgm:prSet presAssocID="{4D766BA1-AF68-48AB-B766-9FC07A5E9F90}" presName="parTx" presStyleLbl="alignNode1" presStyleIdx="3" presStyleCnt="5">
        <dgm:presLayoutVars>
          <dgm:chMax val="0"/>
          <dgm:chPref val="0"/>
        </dgm:presLayoutVars>
      </dgm:prSet>
      <dgm:spPr/>
    </dgm:pt>
    <dgm:pt modelId="{DBCDD656-65EB-4906-B4BE-712E89519E37}" type="pres">
      <dgm:prSet presAssocID="{4D766BA1-AF68-48AB-B766-9FC07A5E9F90}" presName="desTx" presStyleLbl="alignAccFollowNode1" presStyleIdx="3" presStyleCnt="5">
        <dgm:presLayoutVars/>
      </dgm:prSet>
      <dgm:spPr/>
    </dgm:pt>
    <dgm:pt modelId="{C58B303D-B144-4E24-8868-D0CF211AB283}" type="pres">
      <dgm:prSet presAssocID="{600A177B-991D-41FE-9E5D-4ABFC4F17AE1}" presName="space" presStyleCnt="0"/>
      <dgm:spPr/>
    </dgm:pt>
    <dgm:pt modelId="{4CF5E623-F463-4DE0-9465-C9AD030F89F4}" type="pres">
      <dgm:prSet presAssocID="{EA55D03B-135C-48C9-9514-97BBEE2AE42D}" presName="composite" presStyleCnt="0"/>
      <dgm:spPr/>
    </dgm:pt>
    <dgm:pt modelId="{A0B59A2F-43B5-4984-B2F8-ADA66A6B83C5}" type="pres">
      <dgm:prSet presAssocID="{EA55D03B-135C-48C9-9514-97BBEE2AE42D}" presName="parTx" presStyleLbl="alignNode1" presStyleIdx="4" presStyleCnt="5">
        <dgm:presLayoutVars>
          <dgm:chMax val="0"/>
          <dgm:chPref val="0"/>
        </dgm:presLayoutVars>
      </dgm:prSet>
      <dgm:spPr/>
    </dgm:pt>
    <dgm:pt modelId="{70C955A0-3939-4E4E-85FC-C748549E89D4}" type="pres">
      <dgm:prSet presAssocID="{EA55D03B-135C-48C9-9514-97BBEE2AE42D}" presName="desTx" presStyleLbl="alignAccFollowNode1" presStyleIdx="4" presStyleCnt="5">
        <dgm:presLayoutVars/>
      </dgm:prSet>
      <dgm:spPr/>
    </dgm:pt>
  </dgm:ptLst>
  <dgm:cxnLst>
    <dgm:cxn modelId="{1A25E802-BE48-4D42-B8F6-8B75512C81C6}" type="presOf" srcId="{2905BE8A-FC90-44A2-A96D-A2C6651D5953}" destId="{195D4D94-FB4E-4851-8AC3-DD52507E3309}" srcOrd="0" destOrd="0" presId="urn:microsoft.com/office/officeart/2016/7/layout/ChevronBlockProcess"/>
    <dgm:cxn modelId="{A605BC0A-AEF8-42FE-987D-C9C81AB0E27F}" srcId="{4D766BA1-AF68-48AB-B766-9FC07A5E9F90}" destId="{22BD6E57-8C96-4AC1-A848-A1E992B6A952}" srcOrd="0" destOrd="0" parTransId="{B1E38172-96F3-4264-B2CA-2FCDD8ADAF70}" sibTransId="{36985885-420F-41BF-B9CF-D8E8F8024F86}"/>
    <dgm:cxn modelId="{AC9FD11D-9F24-4D41-84C0-482005A5F94A}" srcId="{4C5981D9-1781-4CBA-9B5D-B80C7D2070B5}" destId="{E4099B5F-5EFA-4674-A3C2-41787E96E69E}" srcOrd="0" destOrd="0" parTransId="{43F777EE-4522-4B7A-BAB1-C4671CE3A14C}" sibTransId="{849CFA74-E509-4584-8826-5E40071F413E}"/>
    <dgm:cxn modelId="{975A9A1E-AA70-4E76-9D11-98CC70CA8D59}" type="presOf" srcId="{096BC4BF-28E8-4F36-B164-08C1ABC36117}" destId="{E33DA687-DB99-4067-87A0-54E63F96334C}" srcOrd="0" destOrd="0" presId="urn:microsoft.com/office/officeart/2016/7/layout/ChevronBlockProcess"/>
    <dgm:cxn modelId="{75B3C424-13E0-4E90-8546-4BBE135C2B32}" type="presOf" srcId="{92D5FAD8-34F5-43DD-9D85-21BF6662FD57}" destId="{9AA33AF2-63CA-4A16-B38E-ECA777186D7F}" srcOrd="0" destOrd="0" presId="urn:microsoft.com/office/officeart/2016/7/layout/ChevronBlockProcess"/>
    <dgm:cxn modelId="{055F0B28-75E1-412A-85DE-8E169BB66874}" type="presOf" srcId="{4C5981D9-1781-4CBA-9B5D-B80C7D2070B5}" destId="{DEAF9141-6EA6-4847-97F8-B434D9044284}" srcOrd="0" destOrd="0" presId="urn:microsoft.com/office/officeart/2016/7/layout/ChevronBlockProcess"/>
    <dgm:cxn modelId="{7F4E6B29-ADBC-42F3-9178-85E8F225C390}" type="presOf" srcId="{EA55D03B-135C-48C9-9514-97BBEE2AE42D}" destId="{A0B59A2F-43B5-4984-B2F8-ADA66A6B83C5}" srcOrd="0" destOrd="0" presId="urn:microsoft.com/office/officeart/2016/7/layout/ChevronBlockProcess"/>
    <dgm:cxn modelId="{0D9FDC2D-0758-4450-A650-EA6B58D474F6}" type="presOf" srcId="{B37AC83A-749B-4E1C-973D-A672EFC70D3F}" destId="{70C955A0-3939-4E4E-85FC-C748549E89D4}" srcOrd="0" destOrd="0" presId="urn:microsoft.com/office/officeart/2016/7/layout/ChevronBlockProcess"/>
    <dgm:cxn modelId="{2B993F55-BDB7-46F8-836E-A63768BDF34B}" srcId="{E4099B5F-5EFA-4674-A3C2-41787E96E69E}" destId="{2905BE8A-FC90-44A2-A96D-A2C6651D5953}" srcOrd="0" destOrd="0" parTransId="{8D97FFCB-631E-438A-8A38-E269C390FEA2}" sibTransId="{AE6E737E-C972-43A9-A2E8-8FDB6E8F9133}"/>
    <dgm:cxn modelId="{BF5FBD6B-D764-4FF1-996E-3812E9D7F8A2}" srcId="{4C5981D9-1781-4CBA-9B5D-B80C7D2070B5}" destId="{EA55D03B-135C-48C9-9514-97BBEE2AE42D}" srcOrd="4" destOrd="0" parTransId="{887D1BCA-30C7-4544-B0E3-932A19175DBF}" sibTransId="{CF236454-C26E-4413-88A2-4B4B99903B41}"/>
    <dgm:cxn modelId="{32DE0B6C-6D1F-422B-94B6-3AE635B99DC2}" type="presOf" srcId="{E4099B5F-5EFA-4674-A3C2-41787E96E69E}" destId="{D9095940-B941-4C17-A282-4920D4E1A8D7}" srcOrd="0" destOrd="0" presId="urn:microsoft.com/office/officeart/2016/7/layout/ChevronBlockProcess"/>
    <dgm:cxn modelId="{1B15C36F-9731-4AB1-B359-F15AB596DADA}" type="presOf" srcId="{41A50EAE-5E0E-437D-802E-9B273A4758DE}" destId="{EDB9B41F-3EB0-4D85-8F23-D8AB29A03BD7}" srcOrd="0" destOrd="0" presId="urn:microsoft.com/office/officeart/2016/7/layout/ChevronBlockProcess"/>
    <dgm:cxn modelId="{8733C072-08DD-4F55-AB29-32230E1531C9}" srcId="{4C5981D9-1781-4CBA-9B5D-B80C7D2070B5}" destId="{4D766BA1-AF68-48AB-B766-9FC07A5E9F90}" srcOrd="3" destOrd="0" parTransId="{9C6D9024-DB15-4AE7-A387-69464BFFD5F1}" sibTransId="{600A177B-991D-41FE-9E5D-4ABFC4F17AE1}"/>
    <dgm:cxn modelId="{54DFF57D-F815-43B1-B4FC-0AFFBDF25AE7}" srcId="{92D5FAD8-34F5-43DD-9D85-21BF6662FD57}" destId="{41A50EAE-5E0E-437D-802E-9B273A4758DE}" srcOrd="0" destOrd="0" parTransId="{7030081D-2475-4B8A-9FB3-D7B83FACD52C}" sibTransId="{6E4B3141-BD14-4C34-B006-8CFCF2563977}"/>
    <dgm:cxn modelId="{908D5BA6-B161-4859-BC4A-F6A63FE3D6FC}" srcId="{4C5981D9-1781-4CBA-9B5D-B80C7D2070B5}" destId="{92D5FAD8-34F5-43DD-9D85-21BF6662FD57}" srcOrd="2" destOrd="0" parTransId="{F27382FC-7B60-45C7-8DCC-47FEF1C1912F}" sibTransId="{DA6390EC-5620-42D7-B842-96B8A4D0734E}"/>
    <dgm:cxn modelId="{0538A1C7-CC6F-42DC-BEFF-A1580D7A4BAC}" srcId="{4C5981D9-1781-4CBA-9B5D-B80C7D2070B5}" destId="{1DE98F65-062C-44DB-A5AB-3AD082ADAF6E}" srcOrd="1" destOrd="0" parTransId="{D397EF60-61FB-4CB9-98E4-278D18574CCF}" sibTransId="{AEE519CB-EF74-4FD1-BF34-69BF3B933300}"/>
    <dgm:cxn modelId="{73998FC9-5365-410B-A186-4A9B73AA9BCC}" type="presOf" srcId="{1DE98F65-062C-44DB-A5AB-3AD082ADAF6E}" destId="{B33969B1-521B-43F5-813E-FCF164EB97FE}" srcOrd="0" destOrd="0" presId="urn:microsoft.com/office/officeart/2016/7/layout/ChevronBlockProcess"/>
    <dgm:cxn modelId="{A57623CA-1F59-4C5A-B4D9-7D10CAC7E6BA}" type="presOf" srcId="{4D766BA1-AF68-48AB-B766-9FC07A5E9F90}" destId="{0EE103B9-003F-4989-9461-BFA76892AB2F}" srcOrd="0" destOrd="0" presId="urn:microsoft.com/office/officeart/2016/7/layout/ChevronBlockProcess"/>
    <dgm:cxn modelId="{1A187FCA-716C-4316-9F0B-29C22B41D1EA}" srcId="{EA55D03B-135C-48C9-9514-97BBEE2AE42D}" destId="{B37AC83A-749B-4E1C-973D-A672EFC70D3F}" srcOrd="0" destOrd="0" parTransId="{7828D990-03A5-4A2F-9545-D8B329013668}" sibTransId="{12290CC3-F2CD-4F2A-A89E-E59A6372EEA4}"/>
    <dgm:cxn modelId="{BD1824E6-C8CC-4734-8705-4B96FEC772BD}" type="presOf" srcId="{22BD6E57-8C96-4AC1-A848-A1E992B6A952}" destId="{DBCDD656-65EB-4906-B4BE-712E89519E37}" srcOrd="0" destOrd="0" presId="urn:microsoft.com/office/officeart/2016/7/layout/ChevronBlockProcess"/>
    <dgm:cxn modelId="{2D2B97FA-E6F6-47F7-BAAB-7F640C40FA18}" srcId="{1DE98F65-062C-44DB-A5AB-3AD082ADAF6E}" destId="{096BC4BF-28E8-4F36-B164-08C1ABC36117}" srcOrd="0" destOrd="0" parTransId="{C79F999A-E4BC-4E6B-8787-43F650743F4F}" sibTransId="{69FA822C-FFF2-41B1-9134-7603DC9F27F3}"/>
    <dgm:cxn modelId="{6EE9BFCB-9B72-443F-AC98-4600C8DA5575}" type="presParOf" srcId="{DEAF9141-6EA6-4847-97F8-B434D9044284}" destId="{11292FB5-5C4C-460D-8890-8007119CDB5B}" srcOrd="0" destOrd="0" presId="urn:microsoft.com/office/officeart/2016/7/layout/ChevronBlockProcess"/>
    <dgm:cxn modelId="{6FAD8148-30F1-4E87-9ABE-F93327816154}" type="presParOf" srcId="{11292FB5-5C4C-460D-8890-8007119CDB5B}" destId="{D9095940-B941-4C17-A282-4920D4E1A8D7}" srcOrd="0" destOrd="0" presId="urn:microsoft.com/office/officeart/2016/7/layout/ChevronBlockProcess"/>
    <dgm:cxn modelId="{43FAD2BF-1FBA-4BDF-B551-B20CDF07F514}" type="presParOf" srcId="{11292FB5-5C4C-460D-8890-8007119CDB5B}" destId="{195D4D94-FB4E-4851-8AC3-DD52507E3309}" srcOrd="1" destOrd="0" presId="urn:microsoft.com/office/officeart/2016/7/layout/ChevronBlockProcess"/>
    <dgm:cxn modelId="{C297E6CF-022A-4DEA-A6AA-10EC7A9EFBC9}" type="presParOf" srcId="{DEAF9141-6EA6-4847-97F8-B434D9044284}" destId="{12AC78AE-D49D-4EE3-B6B5-D279B801F7B2}" srcOrd="1" destOrd="0" presId="urn:microsoft.com/office/officeart/2016/7/layout/ChevronBlockProcess"/>
    <dgm:cxn modelId="{299B7539-C879-4935-9DF6-11A6096F3480}" type="presParOf" srcId="{DEAF9141-6EA6-4847-97F8-B434D9044284}" destId="{5C293FE9-275B-4E41-9DF1-FF42F0C091EC}" srcOrd="2" destOrd="0" presId="urn:microsoft.com/office/officeart/2016/7/layout/ChevronBlockProcess"/>
    <dgm:cxn modelId="{0F0F36DB-3BFF-4E6A-A837-70F7DC18331E}" type="presParOf" srcId="{5C293FE9-275B-4E41-9DF1-FF42F0C091EC}" destId="{B33969B1-521B-43F5-813E-FCF164EB97FE}" srcOrd="0" destOrd="0" presId="urn:microsoft.com/office/officeart/2016/7/layout/ChevronBlockProcess"/>
    <dgm:cxn modelId="{D04ACC78-AF79-42F0-BFBF-3D6B8A8AC4F1}" type="presParOf" srcId="{5C293FE9-275B-4E41-9DF1-FF42F0C091EC}" destId="{E33DA687-DB99-4067-87A0-54E63F96334C}" srcOrd="1" destOrd="0" presId="urn:microsoft.com/office/officeart/2016/7/layout/ChevronBlockProcess"/>
    <dgm:cxn modelId="{04E300CA-9883-48E0-BB95-C3DA9AF9A556}" type="presParOf" srcId="{DEAF9141-6EA6-4847-97F8-B434D9044284}" destId="{CE68C858-5049-4551-AF49-2174E7191AD5}" srcOrd="3" destOrd="0" presId="urn:microsoft.com/office/officeart/2016/7/layout/ChevronBlockProcess"/>
    <dgm:cxn modelId="{568EC954-3641-4EA0-A83E-0F647B8C2128}" type="presParOf" srcId="{DEAF9141-6EA6-4847-97F8-B434D9044284}" destId="{87E0AE15-DD05-4FE4-8927-D77DC7AF2B9B}" srcOrd="4" destOrd="0" presId="urn:microsoft.com/office/officeart/2016/7/layout/ChevronBlockProcess"/>
    <dgm:cxn modelId="{6C9CEBD6-3872-4A36-8B5B-5BDD6C13443A}" type="presParOf" srcId="{87E0AE15-DD05-4FE4-8927-D77DC7AF2B9B}" destId="{9AA33AF2-63CA-4A16-B38E-ECA777186D7F}" srcOrd="0" destOrd="0" presId="urn:microsoft.com/office/officeart/2016/7/layout/ChevronBlockProcess"/>
    <dgm:cxn modelId="{00E4FC76-4742-4A40-90D9-09E02BF01C64}" type="presParOf" srcId="{87E0AE15-DD05-4FE4-8927-D77DC7AF2B9B}" destId="{EDB9B41F-3EB0-4D85-8F23-D8AB29A03BD7}" srcOrd="1" destOrd="0" presId="urn:microsoft.com/office/officeart/2016/7/layout/ChevronBlockProcess"/>
    <dgm:cxn modelId="{68B61BE4-05C6-4CB3-9A73-896E6B624BE8}" type="presParOf" srcId="{DEAF9141-6EA6-4847-97F8-B434D9044284}" destId="{CEBD5077-9FBC-4F5C-BE63-4A39C7E70A42}" srcOrd="5" destOrd="0" presId="urn:microsoft.com/office/officeart/2016/7/layout/ChevronBlockProcess"/>
    <dgm:cxn modelId="{FB3F9394-DCB8-4AB3-AC48-0FA9DF30494F}" type="presParOf" srcId="{DEAF9141-6EA6-4847-97F8-B434D9044284}" destId="{0CF8D86D-2E59-40D5-B941-74DD361AA038}" srcOrd="6" destOrd="0" presId="urn:microsoft.com/office/officeart/2016/7/layout/ChevronBlockProcess"/>
    <dgm:cxn modelId="{4958B8D6-8FFB-48D9-9060-0BACC7510340}" type="presParOf" srcId="{0CF8D86D-2E59-40D5-B941-74DD361AA038}" destId="{0EE103B9-003F-4989-9461-BFA76892AB2F}" srcOrd="0" destOrd="0" presId="urn:microsoft.com/office/officeart/2016/7/layout/ChevronBlockProcess"/>
    <dgm:cxn modelId="{48EDE3B1-D2F3-4DF8-905E-445BD9A902E4}" type="presParOf" srcId="{0CF8D86D-2E59-40D5-B941-74DD361AA038}" destId="{DBCDD656-65EB-4906-B4BE-712E89519E37}" srcOrd="1" destOrd="0" presId="urn:microsoft.com/office/officeart/2016/7/layout/ChevronBlockProcess"/>
    <dgm:cxn modelId="{BB668470-F330-4948-9B78-C54FEBB63D82}" type="presParOf" srcId="{DEAF9141-6EA6-4847-97F8-B434D9044284}" destId="{C58B303D-B144-4E24-8868-D0CF211AB283}" srcOrd="7" destOrd="0" presId="urn:microsoft.com/office/officeart/2016/7/layout/ChevronBlockProcess"/>
    <dgm:cxn modelId="{8EBC2CCA-0923-49DE-B390-5C38AD466BD5}" type="presParOf" srcId="{DEAF9141-6EA6-4847-97F8-B434D9044284}" destId="{4CF5E623-F463-4DE0-9465-C9AD030F89F4}" srcOrd="8" destOrd="0" presId="urn:microsoft.com/office/officeart/2016/7/layout/ChevronBlockProcess"/>
    <dgm:cxn modelId="{A5E89E2E-7050-4F1E-9292-C846D72CA135}" type="presParOf" srcId="{4CF5E623-F463-4DE0-9465-C9AD030F89F4}" destId="{A0B59A2F-43B5-4984-B2F8-ADA66A6B83C5}" srcOrd="0" destOrd="0" presId="urn:microsoft.com/office/officeart/2016/7/layout/ChevronBlockProcess"/>
    <dgm:cxn modelId="{0269C1C2-EFFC-4C2E-9C4B-D0190BAEB24F}" type="presParOf" srcId="{4CF5E623-F463-4DE0-9465-C9AD030F89F4}" destId="{70C955A0-3939-4E4E-85FC-C748549E89D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95940-B941-4C17-A282-4920D4E1A8D7}">
      <dsp:nvSpPr>
        <dsp:cNvPr id="0" name=""/>
        <dsp:cNvSpPr/>
      </dsp:nvSpPr>
      <dsp:spPr>
        <a:xfrm>
          <a:off x="8543" y="998854"/>
          <a:ext cx="2060581" cy="618174"/>
        </a:xfrm>
        <a:prstGeom prst="chevron">
          <a:avLst>
            <a:gd name="adj" fmla="val 3000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27" tIns="76327" rIns="76327" bIns="76327"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rEavesXLModOT" panose="020B0603060502020204" pitchFamily="34" charset="0"/>
            </a:rPr>
            <a:t>Share prior knowledge</a:t>
          </a:r>
        </a:p>
      </dsp:txBody>
      <dsp:txXfrm>
        <a:off x="193995" y="998854"/>
        <a:ext cx="1689677" cy="618174"/>
      </dsp:txXfrm>
    </dsp:sp>
    <dsp:sp modelId="{195D4D94-FB4E-4851-8AC3-DD52507E3309}">
      <dsp:nvSpPr>
        <dsp:cNvPr id="0" name=""/>
        <dsp:cNvSpPr/>
      </dsp:nvSpPr>
      <dsp:spPr>
        <a:xfrm>
          <a:off x="8543" y="1617028"/>
          <a:ext cx="1875129" cy="257333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177" tIns="148177" rIns="148177" bIns="296354" numCol="1" spcCol="1270" anchor="t" anchorCtr="0">
          <a:noAutofit/>
        </a:bodyPr>
        <a:lstStyle/>
        <a:p>
          <a:pPr marL="0" lvl="0" indent="0" algn="l" defTabSz="533400">
            <a:lnSpc>
              <a:spcPct val="100000"/>
            </a:lnSpc>
            <a:spcBef>
              <a:spcPct val="0"/>
            </a:spcBef>
            <a:spcAft>
              <a:spcPct val="35000"/>
            </a:spcAft>
            <a:buNone/>
          </a:pPr>
          <a:r>
            <a:rPr lang="en-US" sz="1200" kern="1200" dirty="0">
              <a:latin typeface="MrEavesXLModOT" panose="020B0603060502020204" pitchFamily="34" charset="0"/>
            </a:rPr>
            <a:t>Share your current ideas, knowledge and understanding of gender in agriculture.</a:t>
          </a:r>
        </a:p>
      </dsp:txBody>
      <dsp:txXfrm>
        <a:off x="8543" y="1617028"/>
        <a:ext cx="1875129" cy="2573337"/>
      </dsp:txXfrm>
    </dsp:sp>
    <dsp:sp modelId="{B33969B1-521B-43F5-813E-FCF164EB97FE}">
      <dsp:nvSpPr>
        <dsp:cNvPr id="0" name=""/>
        <dsp:cNvSpPr/>
      </dsp:nvSpPr>
      <dsp:spPr>
        <a:xfrm>
          <a:off x="2018585" y="998854"/>
          <a:ext cx="2060581" cy="618174"/>
        </a:xfrm>
        <a:prstGeom prst="chevron">
          <a:avLst>
            <a:gd name="adj" fmla="val 30000"/>
          </a:avLst>
        </a:prstGeom>
        <a:solidFill>
          <a:schemeClr val="accent2">
            <a:shade val="80000"/>
            <a:hueOff val="-55988"/>
            <a:satOff val="-17817"/>
            <a:lumOff val="10022"/>
            <a:alphaOff val="0"/>
          </a:schemeClr>
        </a:solidFill>
        <a:ln w="12700" cap="flat" cmpd="sng" algn="ctr">
          <a:solidFill>
            <a:schemeClr val="accent2">
              <a:shade val="80000"/>
              <a:hueOff val="-55988"/>
              <a:satOff val="-17817"/>
              <a:lumOff val="100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27" tIns="76327" rIns="76327" bIns="76327"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Review</a:t>
          </a:r>
        </a:p>
      </dsp:txBody>
      <dsp:txXfrm>
        <a:off x="2204037" y="998854"/>
        <a:ext cx="1689677" cy="618174"/>
      </dsp:txXfrm>
    </dsp:sp>
    <dsp:sp modelId="{E33DA687-DB99-4067-87A0-54E63F96334C}">
      <dsp:nvSpPr>
        <dsp:cNvPr id="0" name=""/>
        <dsp:cNvSpPr/>
      </dsp:nvSpPr>
      <dsp:spPr>
        <a:xfrm>
          <a:off x="2018585" y="1617028"/>
          <a:ext cx="1875129" cy="257333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177" tIns="148177" rIns="148177" bIns="29635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Review video interviews and case studies in developing countries and Australia on gender challenges and opportunities in agriculture.</a:t>
          </a:r>
        </a:p>
        <a:p>
          <a:pPr marL="0" lvl="0" algn="l" defTabSz="533400">
            <a:lnSpc>
              <a:spcPct val="100000"/>
            </a:lnSpc>
            <a:spcBef>
              <a:spcPct val="0"/>
            </a:spcBef>
            <a:spcAft>
              <a:spcPct val="35000"/>
            </a:spcAft>
            <a:buNone/>
          </a:pPr>
          <a:endParaRPr lang="en-US" sz="1200" kern="1200" dirty="0">
            <a:latin typeface="MrEavesXLModOT" panose="020B0603060502020204" pitchFamily="34" charset="0"/>
          </a:endParaRPr>
        </a:p>
        <a:p>
          <a:pPr marL="0" lvl="0" algn="l" defTabSz="533400">
            <a:lnSpc>
              <a:spcPct val="100000"/>
            </a:lnSpc>
            <a:spcBef>
              <a:spcPct val="0"/>
            </a:spcBef>
            <a:spcAft>
              <a:spcPct val="35000"/>
            </a:spcAft>
            <a:buNone/>
          </a:pPr>
          <a:r>
            <a:rPr lang="en-US" sz="1200" kern="1200" dirty="0">
              <a:latin typeface="MrEavesXLModOT" panose="020B0603060502020204" pitchFamily="34" charset="0"/>
            </a:rPr>
            <a:t>Review some of the strategies to support women and girls in agriculture. </a:t>
          </a:r>
        </a:p>
      </dsp:txBody>
      <dsp:txXfrm>
        <a:off x="2018585" y="1617028"/>
        <a:ext cx="1875129" cy="2573337"/>
      </dsp:txXfrm>
    </dsp:sp>
    <dsp:sp modelId="{9AA33AF2-63CA-4A16-B38E-ECA777186D7F}">
      <dsp:nvSpPr>
        <dsp:cNvPr id="0" name=""/>
        <dsp:cNvSpPr/>
      </dsp:nvSpPr>
      <dsp:spPr>
        <a:xfrm>
          <a:off x="4028627" y="998854"/>
          <a:ext cx="2060581" cy="618174"/>
        </a:xfrm>
        <a:prstGeom prst="chevron">
          <a:avLst>
            <a:gd name="adj" fmla="val 30000"/>
          </a:avLst>
        </a:prstGeom>
        <a:solidFill>
          <a:schemeClr val="accent2">
            <a:shade val="80000"/>
            <a:hueOff val="-111975"/>
            <a:satOff val="-35634"/>
            <a:lumOff val="20043"/>
            <a:alphaOff val="0"/>
          </a:schemeClr>
        </a:solidFill>
        <a:ln w="12700" cap="flat" cmpd="sng" algn="ctr">
          <a:solidFill>
            <a:schemeClr val="accent2">
              <a:shade val="80000"/>
              <a:hueOff val="-111975"/>
              <a:satOff val="-35634"/>
              <a:lumOff val="200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27" tIns="76327" rIns="76327" bIns="76327"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Identify</a:t>
          </a:r>
        </a:p>
      </dsp:txBody>
      <dsp:txXfrm>
        <a:off x="4214079" y="998854"/>
        <a:ext cx="1689677" cy="618174"/>
      </dsp:txXfrm>
    </dsp:sp>
    <dsp:sp modelId="{EDB9B41F-3EB0-4D85-8F23-D8AB29A03BD7}">
      <dsp:nvSpPr>
        <dsp:cNvPr id="0" name=""/>
        <dsp:cNvSpPr/>
      </dsp:nvSpPr>
      <dsp:spPr>
        <a:xfrm>
          <a:off x="4028627" y="1617028"/>
          <a:ext cx="1875129" cy="257333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177" tIns="148177" rIns="148177" bIns="29635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Identify a business or economic challenge from the case studies on women in agriculture.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solidFill>
                <a:schemeClr val="tx1"/>
              </a:solidFill>
              <a:latin typeface="MrEavesXLModOT" panose="020B0603060502020204" pitchFamily="34" charset="0"/>
            </a:rPr>
            <a:t>Review some of the projects being implemented to address this challenge.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dsp:txBody>
      <dsp:txXfrm>
        <a:off x="4028627" y="1617028"/>
        <a:ext cx="1875129" cy="2573337"/>
      </dsp:txXfrm>
    </dsp:sp>
    <dsp:sp modelId="{0EE103B9-003F-4989-9461-BFA76892AB2F}">
      <dsp:nvSpPr>
        <dsp:cNvPr id="0" name=""/>
        <dsp:cNvSpPr/>
      </dsp:nvSpPr>
      <dsp:spPr>
        <a:xfrm>
          <a:off x="6038669" y="998854"/>
          <a:ext cx="2060581" cy="618174"/>
        </a:xfrm>
        <a:prstGeom prst="chevron">
          <a:avLst>
            <a:gd name="adj" fmla="val 30000"/>
          </a:avLst>
        </a:prstGeom>
        <a:solidFill>
          <a:schemeClr val="accent2">
            <a:shade val="80000"/>
            <a:hueOff val="-167963"/>
            <a:satOff val="-53451"/>
            <a:lumOff val="30064"/>
            <a:alphaOff val="0"/>
          </a:schemeClr>
        </a:solidFill>
        <a:ln w="12700" cap="flat" cmpd="sng" algn="ctr">
          <a:solidFill>
            <a:schemeClr val="accent2">
              <a:shade val="80000"/>
              <a:hueOff val="-167963"/>
              <a:satOff val="-53451"/>
              <a:lumOff val="300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27" tIns="76327" rIns="76327" bIns="76327"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Produce</a:t>
          </a:r>
        </a:p>
      </dsp:txBody>
      <dsp:txXfrm>
        <a:off x="6224121" y="998854"/>
        <a:ext cx="1689677" cy="618174"/>
      </dsp:txXfrm>
    </dsp:sp>
    <dsp:sp modelId="{DBCDD656-65EB-4906-B4BE-712E89519E37}">
      <dsp:nvSpPr>
        <dsp:cNvPr id="0" name=""/>
        <dsp:cNvSpPr/>
      </dsp:nvSpPr>
      <dsp:spPr>
        <a:xfrm>
          <a:off x="6038669" y="1617028"/>
          <a:ext cx="1875129" cy="257333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177" tIns="148177" rIns="148177" bIns="29635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Produce a 3-minute video to share your learning.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Generate success criteria to assess options presented by the class groups.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dsp:txBody>
      <dsp:txXfrm>
        <a:off x="6038669" y="1617028"/>
        <a:ext cx="1875129" cy="2573337"/>
      </dsp:txXfrm>
    </dsp:sp>
    <dsp:sp modelId="{A0B59A2F-43B5-4984-B2F8-ADA66A6B83C5}">
      <dsp:nvSpPr>
        <dsp:cNvPr id="0" name=""/>
        <dsp:cNvSpPr/>
      </dsp:nvSpPr>
      <dsp:spPr>
        <a:xfrm>
          <a:off x="8048711" y="998854"/>
          <a:ext cx="2060581" cy="618174"/>
        </a:xfrm>
        <a:prstGeom prst="chevron">
          <a:avLst>
            <a:gd name="adj" fmla="val 30000"/>
          </a:avLst>
        </a:prstGeom>
        <a:solidFill>
          <a:schemeClr val="accent2">
            <a:shade val="80000"/>
            <a:hueOff val="-223951"/>
            <a:satOff val="-71268"/>
            <a:lumOff val="40086"/>
            <a:alphaOff val="0"/>
          </a:schemeClr>
        </a:solidFill>
        <a:ln w="12700" cap="flat" cmpd="sng" algn="ctr">
          <a:solidFill>
            <a:schemeClr val="accent2">
              <a:shade val="80000"/>
              <a:hueOff val="-223951"/>
              <a:satOff val="-71268"/>
              <a:lumOff val="400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327" tIns="76327" rIns="76327" bIns="76327"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rEavesXLModOT" panose="020B0603060502020204" pitchFamily="34" charset="0"/>
              <a:ea typeface="+mn-ea"/>
              <a:cs typeface="+mn-cs"/>
            </a:rPr>
            <a:t>Share</a:t>
          </a:r>
        </a:p>
      </dsp:txBody>
      <dsp:txXfrm>
        <a:off x="8234163" y="998854"/>
        <a:ext cx="1689677" cy="618174"/>
      </dsp:txXfrm>
    </dsp:sp>
    <dsp:sp modelId="{70C955A0-3939-4E4E-85FC-C748549E89D4}">
      <dsp:nvSpPr>
        <dsp:cNvPr id="0" name=""/>
        <dsp:cNvSpPr/>
      </dsp:nvSpPr>
      <dsp:spPr>
        <a:xfrm>
          <a:off x="8048711" y="1617028"/>
          <a:ext cx="1875129" cy="257333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177" tIns="148177" rIns="148177" bIns="29635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Load your video onto an online platform to generate awareness of the challenges and opportunities to gender in agriculture.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latin typeface="MrEavesXLModOT" panose="020B06030605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a:latin typeface="MrEavesXLModOT" panose="020B0603060502020204" pitchFamily="34" charset="0"/>
            </a:rPr>
            <a:t>Share your videos with the Crawford Fund who </a:t>
          </a:r>
          <a:r>
            <a:rPr lang="en-US" sz="1200" kern="1200" dirty="0">
              <a:solidFill>
                <a:schemeClr val="tx1"/>
              </a:solidFill>
              <a:latin typeface="MrEavesXLModOT" panose="020B0603060502020204" pitchFamily="34" charset="0"/>
            </a:rPr>
            <a:t>would like </a:t>
          </a:r>
          <a:r>
            <a:rPr lang="en-US" sz="1200" kern="1200" dirty="0">
              <a:latin typeface="MrEavesXLModOT" panose="020B0603060502020204" pitchFamily="34" charset="0"/>
            </a:rPr>
            <a:t>to showcase your work to their networks.</a:t>
          </a:r>
        </a:p>
      </dsp:txBody>
      <dsp:txXfrm>
        <a:off x="8048711" y="1617028"/>
        <a:ext cx="1875129" cy="2573337"/>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AF8169-D586-4E8F-B23B-6ED94570E759}"/>
              </a:ext>
            </a:extLst>
          </p:cNvPr>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A0658CCA-C281-4BA8-8368-13EEBDD68A91}"/>
              </a:ext>
            </a:extLst>
          </p:cNvPr>
          <p:cNvSpPr>
            <a:spLocks noGrp="1"/>
          </p:cNvSpPr>
          <p:nvPr>
            <p:ph type="dt" sz="quarter" idx="1"/>
          </p:nvPr>
        </p:nvSpPr>
        <p:spPr>
          <a:xfrm>
            <a:off x="5675500" y="0"/>
            <a:ext cx="4340903" cy="344899"/>
          </a:xfrm>
          <a:prstGeom prst="rect">
            <a:avLst/>
          </a:prstGeom>
        </p:spPr>
        <p:txBody>
          <a:bodyPr vert="horz" lIns="91440" tIns="45720" rIns="91440" bIns="45720" rtlCol="0"/>
          <a:lstStyle>
            <a:lvl1pPr algn="r">
              <a:defRPr sz="1200"/>
            </a:lvl1pPr>
          </a:lstStyle>
          <a:p>
            <a:fld id="{C990A3DD-6170-4C76-9841-25C47DB76246}" type="datetimeFigureOut">
              <a:rPr lang="en-AU" smtClean="0"/>
              <a:t>21/2/24</a:t>
            </a:fld>
            <a:endParaRPr lang="en-AU"/>
          </a:p>
        </p:txBody>
      </p:sp>
      <p:sp>
        <p:nvSpPr>
          <p:cNvPr id="4" name="Footer Placeholder 3">
            <a:extLst>
              <a:ext uri="{FF2B5EF4-FFF2-40B4-BE49-F238E27FC236}">
                <a16:creationId xmlns:a16="http://schemas.microsoft.com/office/drawing/2014/main" id="{868A7A3C-693C-437E-B773-E8347A98FF00}"/>
              </a:ext>
            </a:extLst>
          </p:cNvPr>
          <p:cNvSpPr>
            <a:spLocks noGrp="1"/>
          </p:cNvSpPr>
          <p:nvPr>
            <p:ph type="ftr" sz="quarter" idx="2"/>
          </p:nvPr>
        </p:nvSpPr>
        <p:spPr>
          <a:xfrm>
            <a:off x="0" y="6543264"/>
            <a:ext cx="4340903" cy="344899"/>
          </a:xfrm>
          <a:prstGeom prst="rect">
            <a:avLst/>
          </a:prstGeom>
        </p:spPr>
        <p:txBody>
          <a:bodyPr vert="horz" lIns="91440" tIns="45720" rIns="91440" bIns="45720" rtlCol="0" anchor="b"/>
          <a:lstStyle>
            <a:lvl1pPr algn="l">
              <a:defRPr sz="1200"/>
            </a:lvl1pPr>
          </a:lstStyle>
          <a:p>
            <a:r>
              <a:rPr lang="en-AU" dirty="0"/>
              <a:t>The Crawford Fund</a:t>
            </a:r>
          </a:p>
        </p:txBody>
      </p:sp>
      <p:sp>
        <p:nvSpPr>
          <p:cNvPr id="5" name="Slide Number Placeholder 4">
            <a:extLst>
              <a:ext uri="{FF2B5EF4-FFF2-40B4-BE49-F238E27FC236}">
                <a16:creationId xmlns:a16="http://schemas.microsoft.com/office/drawing/2014/main" id="{01B2A05B-228F-4F5E-B49C-65A957DD7B0F}"/>
              </a:ext>
            </a:extLst>
          </p:cNvPr>
          <p:cNvSpPr>
            <a:spLocks noGrp="1"/>
          </p:cNvSpPr>
          <p:nvPr>
            <p:ph type="sldNum" sz="quarter" idx="3"/>
          </p:nvPr>
        </p:nvSpPr>
        <p:spPr>
          <a:xfrm>
            <a:off x="5675500" y="6543264"/>
            <a:ext cx="4340903" cy="344899"/>
          </a:xfrm>
          <a:prstGeom prst="rect">
            <a:avLst/>
          </a:prstGeom>
        </p:spPr>
        <p:txBody>
          <a:bodyPr vert="horz" lIns="91440" tIns="45720" rIns="91440" bIns="45720" rtlCol="0" anchor="b"/>
          <a:lstStyle>
            <a:lvl1pPr algn="r">
              <a:defRPr sz="1200"/>
            </a:lvl1pPr>
          </a:lstStyle>
          <a:p>
            <a:fld id="{A9191576-CFCE-439E-A76E-3BE85BD2FC17}" type="slidenum">
              <a:rPr lang="en-AU" smtClean="0"/>
              <a:t>‹#›</a:t>
            </a:fld>
            <a:endParaRPr lang="en-AU"/>
          </a:p>
        </p:txBody>
      </p:sp>
    </p:spTree>
    <p:extLst>
      <p:ext uri="{BB962C8B-B14F-4D97-AF65-F5344CB8AC3E}">
        <p14:creationId xmlns:p14="http://schemas.microsoft.com/office/powerpoint/2010/main" val="3920913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1443" cy="345605"/>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5674952" y="0"/>
            <a:ext cx="4341443" cy="345605"/>
          </a:xfrm>
          <a:prstGeom prst="rect">
            <a:avLst/>
          </a:prstGeom>
        </p:spPr>
        <p:txBody>
          <a:bodyPr vert="horz" lIns="96606" tIns="48303" rIns="96606" bIns="48303" rtlCol="0"/>
          <a:lstStyle>
            <a:lvl1pPr algn="r">
              <a:defRPr sz="1300"/>
            </a:lvl1pPr>
          </a:lstStyle>
          <a:p>
            <a:fld id="{AC5EAC2B-51ED-465E-B590-8D36879F9AAC}" type="datetimeFigureOut">
              <a:rPr lang="en-AU" smtClean="0"/>
              <a:t>21/2/24</a:t>
            </a:fld>
            <a:endParaRPr lang="en-AU"/>
          </a:p>
        </p:txBody>
      </p:sp>
      <p:sp>
        <p:nvSpPr>
          <p:cNvPr id="4" name="Slide Image Placeholder 3"/>
          <p:cNvSpPr>
            <a:spLocks noGrp="1" noRot="1" noChangeAspect="1"/>
          </p:cNvSpPr>
          <p:nvPr>
            <p:ph type="sldImg" idx="2"/>
          </p:nvPr>
        </p:nvSpPr>
        <p:spPr>
          <a:xfrm>
            <a:off x="2943225" y="860425"/>
            <a:ext cx="4132263" cy="2325688"/>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1001872" y="3314929"/>
            <a:ext cx="8014970" cy="2712214"/>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542560"/>
            <a:ext cx="4341443" cy="345603"/>
          </a:xfrm>
          <a:prstGeom prst="rect">
            <a:avLst/>
          </a:prstGeom>
        </p:spPr>
        <p:txBody>
          <a:bodyPr vert="horz" lIns="96606" tIns="48303" rIns="96606" bIns="48303" rtlCol="0" anchor="b"/>
          <a:lstStyle>
            <a:lvl1pPr algn="l">
              <a:defRPr sz="1300"/>
            </a:lvl1pPr>
          </a:lstStyle>
          <a:p>
            <a:r>
              <a:rPr lang="en-AU"/>
              <a:t>The Crawford Fund</a:t>
            </a:r>
          </a:p>
        </p:txBody>
      </p:sp>
      <p:sp>
        <p:nvSpPr>
          <p:cNvPr id="7" name="Slide Number Placeholder 6"/>
          <p:cNvSpPr>
            <a:spLocks noGrp="1"/>
          </p:cNvSpPr>
          <p:nvPr>
            <p:ph type="sldNum" sz="quarter" idx="5"/>
          </p:nvPr>
        </p:nvSpPr>
        <p:spPr>
          <a:xfrm>
            <a:off x="5674952" y="6542560"/>
            <a:ext cx="4341443" cy="345603"/>
          </a:xfrm>
          <a:prstGeom prst="rect">
            <a:avLst/>
          </a:prstGeom>
        </p:spPr>
        <p:txBody>
          <a:bodyPr vert="horz" lIns="96606" tIns="48303" rIns="96606" bIns="48303" rtlCol="0" anchor="b"/>
          <a:lstStyle>
            <a:lvl1pPr algn="r">
              <a:defRPr sz="1300"/>
            </a:lvl1pPr>
          </a:lstStyle>
          <a:p>
            <a:fld id="{F71BC1F1-CA80-4AB2-BE57-B6E1F11C0688}" type="slidenum">
              <a:rPr lang="en-AU" smtClean="0"/>
              <a:t>‹#›</a:t>
            </a:fld>
            <a:endParaRPr lang="en-AU"/>
          </a:p>
        </p:txBody>
      </p:sp>
    </p:spTree>
    <p:extLst>
      <p:ext uri="{BB962C8B-B14F-4D97-AF65-F5344CB8AC3E}">
        <p14:creationId xmlns:p14="http://schemas.microsoft.com/office/powerpoint/2010/main" val="1479276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3225" y="860425"/>
            <a:ext cx="4132263" cy="232568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71BC1F1-CA80-4AB2-BE57-B6E1F11C0688}" type="slidenum">
              <a:rPr lang="en-AU" smtClean="0"/>
              <a:t>3</a:t>
            </a:fld>
            <a:endParaRPr lang="en-AU"/>
          </a:p>
        </p:txBody>
      </p:sp>
      <p:sp>
        <p:nvSpPr>
          <p:cNvPr id="5" name="Footer Placeholder 4">
            <a:extLst>
              <a:ext uri="{FF2B5EF4-FFF2-40B4-BE49-F238E27FC236}">
                <a16:creationId xmlns:a16="http://schemas.microsoft.com/office/drawing/2014/main" id="{C219811B-D58D-4E16-83D2-1E18E3E993ED}"/>
              </a:ext>
            </a:extLst>
          </p:cNvPr>
          <p:cNvSpPr>
            <a:spLocks noGrp="1"/>
          </p:cNvSpPr>
          <p:nvPr>
            <p:ph type="ftr" sz="quarter" idx="4"/>
          </p:nvPr>
        </p:nvSpPr>
        <p:spPr/>
        <p:txBody>
          <a:bodyPr/>
          <a:lstStyle/>
          <a:p>
            <a:r>
              <a:rPr lang="en-AU"/>
              <a:t>The Crawford Fund</a:t>
            </a:r>
          </a:p>
        </p:txBody>
      </p:sp>
    </p:spTree>
    <p:extLst>
      <p:ext uri="{BB962C8B-B14F-4D97-AF65-F5344CB8AC3E}">
        <p14:creationId xmlns:p14="http://schemas.microsoft.com/office/powerpoint/2010/main" val="286364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56C540DC-2517-C241-AAF5-54A8A4796E37}"/>
              </a:ext>
            </a:extLst>
          </p:cNvPr>
          <p:cNvSpPr>
            <a:spLocks noGrp="1"/>
          </p:cNvSpPr>
          <p:nvPr>
            <p:ph type="body" sz="quarter" idx="12" hasCustomPrompt="1"/>
          </p:nvPr>
        </p:nvSpPr>
        <p:spPr>
          <a:xfrm>
            <a:off x="588434" y="5661025"/>
            <a:ext cx="7878233" cy="520700"/>
          </a:xfrm>
          <a:prstGeom prst="rect">
            <a:avLst/>
          </a:prstGeom>
        </p:spPr>
        <p:txBody>
          <a:bodyPr/>
          <a:lstStyle>
            <a:lvl1pPr marL="0" indent="0">
              <a:buNone/>
              <a:defRPr sz="1800" b="1" i="0">
                <a:solidFill>
                  <a:srgbClr val="D04E16"/>
                </a:solidFill>
                <a:latin typeface="MrEavesXLModOT" panose="020B0603060502020204" pitchFamily="34" charset="77"/>
              </a:defRPr>
            </a:lvl1pPr>
          </a:lstStyle>
          <a:p>
            <a:pPr lvl="0"/>
            <a:r>
              <a:rPr lang="en-AU" dirty="0"/>
              <a:t>Event and date Mr Eaves XL Mod OT 18 Bold</a:t>
            </a:r>
            <a:endParaRPr lang="en-US" dirty="0"/>
          </a:p>
        </p:txBody>
      </p:sp>
      <p:sp>
        <p:nvSpPr>
          <p:cNvPr id="20" name="Text Placeholder 19">
            <a:extLst>
              <a:ext uri="{FF2B5EF4-FFF2-40B4-BE49-F238E27FC236}">
                <a16:creationId xmlns:a16="http://schemas.microsoft.com/office/drawing/2014/main" id="{4B4FF677-E54F-EC47-BEBF-4A966CEA9141}"/>
              </a:ext>
            </a:extLst>
          </p:cNvPr>
          <p:cNvSpPr>
            <a:spLocks noGrp="1"/>
          </p:cNvSpPr>
          <p:nvPr>
            <p:ph type="body" sz="quarter" idx="10" hasCustomPrompt="1"/>
          </p:nvPr>
        </p:nvSpPr>
        <p:spPr>
          <a:xfrm>
            <a:off x="589053" y="2932113"/>
            <a:ext cx="7879087" cy="1252537"/>
          </a:xfrm>
          <a:prstGeom prst="rect">
            <a:avLst/>
          </a:prstGeom>
        </p:spPr>
        <p:txBody>
          <a:bodyPr anchor="b" anchorCtr="0"/>
          <a:lstStyle>
            <a:lvl1pPr marL="0" indent="0">
              <a:buNone/>
              <a:defRPr sz="3200" b="1" i="0">
                <a:solidFill>
                  <a:srgbClr val="098379"/>
                </a:solidFill>
                <a:latin typeface="MrEavesXLModOT" panose="020B0603060502020204" pitchFamily="34" charset="77"/>
              </a:defRPr>
            </a:lvl1pPr>
          </a:lstStyle>
          <a:p>
            <a:pPr lvl="0"/>
            <a:r>
              <a:rPr lang="en-AU" dirty="0"/>
              <a:t>Presentation title Mr Eaves XL Mod OT 32 Bold</a:t>
            </a:r>
            <a:endParaRPr lang="en-US" dirty="0"/>
          </a:p>
        </p:txBody>
      </p:sp>
      <p:sp>
        <p:nvSpPr>
          <p:cNvPr id="22" name="Text Placeholder 21">
            <a:extLst>
              <a:ext uri="{FF2B5EF4-FFF2-40B4-BE49-F238E27FC236}">
                <a16:creationId xmlns:a16="http://schemas.microsoft.com/office/drawing/2014/main" id="{08BD73D2-DACB-3E40-AFBB-B95BD158261A}"/>
              </a:ext>
            </a:extLst>
          </p:cNvPr>
          <p:cNvSpPr>
            <a:spLocks noGrp="1"/>
          </p:cNvSpPr>
          <p:nvPr>
            <p:ph type="body" sz="quarter" idx="11" hasCustomPrompt="1"/>
          </p:nvPr>
        </p:nvSpPr>
        <p:spPr>
          <a:xfrm>
            <a:off x="588434" y="4343400"/>
            <a:ext cx="7879087" cy="457200"/>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Presenters name Mr Eaves XL Mod OT 24 Light</a:t>
            </a:r>
            <a:endParaRPr lang="en-US" dirty="0"/>
          </a:p>
        </p:txBody>
      </p:sp>
    </p:spTree>
    <p:extLst>
      <p:ext uri="{BB962C8B-B14F-4D97-AF65-F5344CB8AC3E}">
        <p14:creationId xmlns:p14="http://schemas.microsoft.com/office/powerpoint/2010/main" val="3136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and sub 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B8C6D33-343B-FD4F-83FB-F4AE25EF7A80}"/>
              </a:ext>
            </a:extLst>
          </p:cNvPr>
          <p:cNvSpPr>
            <a:spLocks noGrp="1"/>
          </p:cNvSpPr>
          <p:nvPr>
            <p:ph type="body" sz="quarter" idx="10" hasCustomPrompt="1"/>
          </p:nvPr>
        </p:nvSpPr>
        <p:spPr>
          <a:xfrm>
            <a:off x="838200" y="1475325"/>
            <a:ext cx="10515600" cy="821688"/>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Sub title Mr Eaves XL Mod OT Light 24</a:t>
            </a:r>
            <a:endParaRPr lang="en-US" dirty="0"/>
          </a:p>
        </p:txBody>
      </p:sp>
      <p:sp>
        <p:nvSpPr>
          <p:cNvPr id="2" name="Title 1"/>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sp>
        <p:nvSpPr>
          <p:cNvPr id="3" name="Content Placeholder 2"/>
          <p:cNvSpPr>
            <a:spLocks noGrp="1"/>
          </p:cNvSpPr>
          <p:nvPr>
            <p:ph idx="1" hasCustomPrompt="1"/>
          </p:nvPr>
        </p:nvSpPr>
        <p:spPr>
          <a:xfrm>
            <a:off x="838200" y="2584172"/>
            <a:ext cx="10515600" cy="3193098"/>
          </a:xfrm>
          <a:prstGeom prst="rect">
            <a:avLst/>
          </a:prstGeom>
        </p:spPr>
        <p:txBody>
          <a:bodyPr/>
          <a:lstStyle>
            <a:lvl1pPr marL="0" indent="0">
              <a:buNone/>
              <a:defRPr b="0" i="0">
                <a:latin typeface="Mr Eaves XL Mod OT Reg" panose="020B0603060502020204" pitchFamily="34" charset="77"/>
              </a:defRPr>
            </a:lvl1pPr>
            <a:lvl2pPr>
              <a:defRPr b="0" i="0">
                <a:latin typeface="Mr Eaves XL Mod OT Reg" panose="020B0603060502020204" pitchFamily="34" charset="77"/>
              </a:defRPr>
            </a:lvl2pPr>
            <a:lvl3pPr>
              <a:defRPr b="0" i="0">
                <a:latin typeface="Mr Eaves XL Mod OT Reg" panose="020B0603060502020204" pitchFamily="34" charset="77"/>
              </a:defRPr>
            </a:lvl3pPr>
            <a:lvl4pPr>
              <a:defRPr b="0" i="0">
                <a:latin typeface="Mr Eaves XL Mod OT Reg" panose="020B0603060502020204" pitchFamily="34" charset="77"/>
              </a:defRPr>
            </a:lvl4pPr>
            <a:lvl5pPr>
              <a:defRPr b="0" i="0">
                <a:latin typeface="Mr Eaves XL Mod OT Reg" panose="020B0603060502020204" pitchFamily="34" charset="77"/>
              </a:defRPr>
            </a:lvl5pPr>
          </a:lstStyle>
          <a:p>
            <a:pPr lvl="0"/>
            <a:r>
              <a:rPr lang="en-US" dirty="0"/>
              <a:t>First level Mr Eaves XL Mod OT 28 Reg</a:t>
            </a:r>
          </a:p>
          <a:p>
            <a:pPr lvl="0"/>
            <a:endParaRPr lang="en-US" dirty="0"/>
          </a:p>
          <a:p>
            <a:pPr lvl="1"/>
            <a:r>
              <a:rPr lang="en-US" dirty="0"/>
              <a:t>Second level </a:t>
            </a:r>
            <a:r>
              <a:rPr lang="en-AU" dirty="0"/>
              <a:t>Mr Eaves XL Mod OT 24 Reg</a:t>
            </a:r>
            <a:endParaRPr lang="en-US" dirty="0"/>
          </a:p>
        </p:txBody>
      </p:sp>
      <p:pic>
        <p:nvPicPr>
          <p:cNvPr id="7" name="Picture 6">
            <a:extLst>
              <a:ext uri="{FF2B5EF4-FFF2-40B4-BE49-F238E27FC236}">
                <a16:creationId xmlns:a16="http://schemas.microsoft.com/office/drawing/2014/main" id="{95D092D4-38E7-D043-B019-38D8C1A26F4E}"/>
              </a:ext>
            </a:extLst>
          </p:cNvPr>
          <p:cNvPicPr>
            <a:picLocks noChangeAspect="1"/>
          </p:cNvPicPr>
          <p:nvPr/>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79602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sp>
        <p:nvSpPr>
          <p:cNvPr id="3" name="Content Placeholder 2"/>
          <p:cNvSpPr>
            <a:spLocks noGrp="1"/>
          </p:cNvSpPr>
          <p:nvPr>
            <p:ph idx="1" hasCustomPrompt="1"/>
          </p:nvPr>
        </p:nvSpPr>
        <p:spPr>
          <a:xfrm>
            <a:off x="838200" y="1589722"/>
            <a:ext cx="10515600" cy="4187549"/>
          </a:xfrm>
          <a:prstGeom prst="rect">
            <a:avLst/>
          </a:prstGeom>
        </p:spPr>
        <p:txBody>
          <a:bodyPr/>
          <a:lstStyle>
            <a:lvl1pPr marL="0" indent="0">
              <a:buNone/>
              <a:defRPr b="0" i="0">
                <a:latin typeface="Mr Eaves XL Mod OT Reg" panose="020B0603060502020204" pitchFamily="34" charset="77"/>
              </a:defRPr>
            </a:lvl1pPr>
            <a:lvl2pPr>
              <a:defRPr b="0" i="0">
                <a:latin typeface="Mr Eaves XL Mod OT Reg" panose="020B0603060502020204" pitchFamily="34" charset="77"/>
              </a:defRPr>
            </a:lvl2pPr>
            <a:lvl3pPr>
              <a:defRPr b="0" i="0">
                <a:latin typeface="Mr Eaves XL Mod OT Reg" panose="020B0603060502020204" pitchFamily="34" charset="77"/>
              </a:defRPr>
            </a:lvl3pPr>
            <a:lvl4pPr>
              <a:defRPr b="0" i="0">
                <a:latin typeface="Mr Eaves XL Mod OT Reg" panose="020B0603060502020204" pitchFamily="34" charset="77"/>
              </a:defRPr>
            </a:lvl4pPr>
            <a:lvl5pPr>
              <a:defRPr b="0" i="0">
                <a:latin typeface="Mr Eaves XL Mod OT Reg" panose="020B0603060502020204" pitchFamily="34" charset="77"/>
              </a:defRPr>
            </a:lvl5pPr>
          </a:lstStyle>
          <a:p>
            <a:pPr lvl="0"/>
            <a:r>
              <a:rPr lang="en-US" dirty="0"/>
              <a:t>First level Mr Eaves XL Mod OT 28 Reg</a:t>
            </a:r>
          </a:p>
          <a:p>
            <a:pPr lvl="0"/>
            <a:endParaRPr lang="en-US" dirty="0"/>
          </a:p>
          <a:p>
            <a:pPr lvl="1"/>
            <a:r>
              <a:rPr lang="en-US" dirty="0"/>
              <a:t>Second level </a:t>
            </a:r>
            <a:r>
              <a:rPr lang="en-AU" dirty="0"/>
              <a:t>Mr Eaves XL Mod OT 24 Reg</a:t>
            </a:r>
            <a:endParaRPr lang="en-US" dirty="0"/>
          </a:p>
        </p:txBody>
      </p:sp>
      <p:pic>
        <p:nvPicPr>
          <p:cNvPr id="4" name="Picture 3">
            <a:extLst>
              <a:ext uri="{FF2B5EF4-FFF2-40B4-BE49-F238E27FC236}">
                <a16:creationId xmlns:a16="http://schemas.microsoft.com/office/drawing/2014/main" id="{CC4249C1-8532-4024-907D-EB2614B707F8}"/>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42159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590261"/>
            <a:ext cx="5181600" cy="4194314"/>
          </a:xfrm>
          <a:prstGeom prst="rect">
            <a:avLst/>
          </a:prstGeom>
        </p:spPr>
        <p:txBody>
          <a:bodyPr/>
          <a:lstStyle>
            <a:lvl1pPr marL="0" indent="0">
              <a:buNone/>
              <a:defRPr sz="2400"/>
            </a:lvl1pPr>
            <a:lvl2pPr>
              <a:defRPr sz="1800"/>
            </a:lvl2pPr>
          </a:lstStyle>
          <a:p>
            <a:pPr lvl="0"/>
            <a:r>
              <a:rPr lang="en-US" dirty="0"/>
              <a:t>First level Mr Eaves XL Mod OT 24 Reg</a:t>
            </a:r>
          </a:p>
          <a:p>
            <a:pPr lvl="0"/>
            <a:endParaRPr lang="en-US" dirty="0"/>
          </a:p>
          <a:p>
            <a:pPr lvl="1"/>
            <a:r>
              <a:rPr lang="en-US" dirty="0"/>
              <a:t>Second level </a:t>
            </a:r>
            <a:r>
              <a:rPr lang="en-AU" dirty="0"/>
              <a:t>Mr Eaves XL Mod OT 18 Reg</a:t>
            </a:r>
            <a:endParaRPr lang="en-US" dirty="0"/>
          </a:p>
        </p:txBody>
      </p:sp>
      <p:sp>
        <p:nvSpPr>
          <p:cNvPr id="4" name="Content Placeholder 3"/>
          <p:cNvSpPr>
            <a:spLocks noGrp="1"/>
          </p:cNvSpPr>
          <p:nvPr>
            <p:ph sz="half" idx="2" hasCustomPrompt="1"/>
          </p:nvPr>
        </p:nvSpPr>
        <p:spPr>
          <a:xfrm>
            <a:off x="6172200" y="1590261"/>
            <a:ext cx="5181600" cy="4194314"/>
          </a:xfrm>
          <a:prstGeom prst="rect">
            <a:avLst/>
          </a:prstGeom>
        </p:spPr>
        <p:txBody>
          <a:bodyPr/>
          <a:lstStyle>
            <a:lvl1pPr marL="0" indent="0">
              <a:buNone/>
              <a:defRPr sz="2400"/>
            </a:lvl1pPr>
            <a:lvl2pPr>
              <a:defRPr sz="1800"/>
            </a:lvl2pPr>
          </a:lstStyle>
          <a:p>
            <a:pPr lvl="0"/>
            <a:r>
              <a:rPr lang="en-US" dirty="0"/>
              <a:t>First level Mr Eaves XL Mod OT 24 Reg</a:t>
            </a:r>
          </a:p>
          <a:p>
            <a:pPr lvl="0"/>
            <a:endParaRPr lang="en-US" dirty="0"/>
          </a:p>
          <a:p>
            <a:pPr lvl="1"/>
            <a:r>
              <a:rPr lang="en-US" dirty="0"/>
              <a:t>Second level </a:t>
            </a:r>
            <a:r>
              <a:rPr lang="en-AU" dirty="0"/>
              <a:t>Mr Eaves XL Mod OT 18 Reg</a:t>
            </a:r>
            <a:endParaRPr lang="en-US" dirty="0"/>
          </a:p>
        </p:txBody>
      </p:sp>
      <p:sp>
        <p:nvSpPr>
          <p:cNvPr id="8" name="Title 1">
            <a:extLst>
              <a:ext uri="{FF2B5EF4-FFF2-40B4-BE49-F238E27FC236}">
                <a16:creationId xmlns:a16="http://schemas.microsoft.com/office/drawing/2014/main" id="{5EA9994E-E1B9-294E-85C0-2EDDF8C5C16B}"/>
              </a:ext>
            </a:extLst>
          </p:cNvPr>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pic>
        <p:nvPicPr>
          <p:cNvPr id="5" name="Picture 4">
            <a:extLst>
              <a:ext uri="{FF2B5EF4-FFF2-40B4-BE49-F238E27FC236}">
                <a16:creationId xmlns:a16="http://schemas.microsoft.com/office/drawing/2014/main" id="{694A687A-15D3-4986-807B-A1A35CABABDB}"/>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269064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and sub titl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5A827901-077B-E944-9112-A5D33354D20C}"/>
              </a:ext>
            </a:extLst>
          </p:cNvPr>
          <p:cNvSpPr>
            <a:spLocks noGrp="1"/>
          </p:cNvSpPr>
          <p:nvPr>
            <p:ph sz="half" idx="1" hasCustomPrompt="1"/>
          </p:nvPr>
        </p:nvSpPr>
        <p:spPr>
          <a:xfrm>
            <a:off x="838200" y="2580790"/>
            <a:ext cx="5181600" cy="3200401"/>
          </a:xfrm>
          <a:prstGeom prst="rect">
            <a:avLst/>
          </a:prstGeom>
        </p:spPr>
        <p:txBody>
          <a:bodyPr/>
          <a:lstStyle>
            <a:lvl1pPr marL="0" indent="0">
              <a:buNone/>
              <a:defRPr sz="2400"/>
            </a:lvl1pPr>
            <a:lvl2pPr>
              <a:defRPr sz="1800"/>
            </a:lvl2pPr>
          </a:lstStyle>
          <a:p>
            <a:pPr lvl="0"/>
            <a:r>
              <a:rPr lang="en-US" dirty="0"/>
              <a:t>First level Mr Eaves XL Mod OT Reg 24</a:t>
            </a:r>
          </a:p>
          <a:p>
            <a:pPr lvl="0"/>
            <a:endParaRPr lang="en-US" dirty="0"/>
          </a:p>
          <a:p>
            <a:pPr lvl="1"/>
            <a:r>
              <a:rPr lang="en-US" dirty="0"/>
              <a:t>Second level </a:t>
            </a:r>
            <a:r>
              <a:rPr lang="en-AU" dirty="0"/>
              <a:t>Mr Eaves XL Mod OT Reg 18</a:t>
            </a:r>
            <a:endParaRPr lang="en-US" dirty="0"/>
          </a:p>
        </p:txBody>
      </p:sp>
      <p:sp>
        <p:nvSpPr>
          <p:cNvPr id="19" name="Content Placeholder 3">
            <a:extLst>
              <a:ext uri="{FF2B5EF4-FFF2-40B4-BE49-F238E27FC236}">
                <a16:creationId xmlns:a16="http://schemas.microsoft.com/office/drawing/2014/main" id="{ADFB506E-8695-8849-81E7-CB1ED940DAF4}"/>
              </a:ext>
            </a:extLst>
          </p:cNvPr>
          <p:cNvSpPr>
            <a:spLocks noGrp="1"/>
          </p:cNvSpPr>
          <p:nvPr>
            <p:ph sz="half" idx="2" hasCustomPrompt="1"/>
          </p:nvPr>
        </p:nvSpPr>
        <p:spPr>
          <a:xfrm>
            <a:off x="6172200" y="2580790"/>
            <a:ext cx="5181600" cy="3200401"/>
          </a:xfrm>
          <a:prstGeom prst="rect">
            <a:avLst/>
          </a:prstGeom>
        </p:spPr>
        <p:txBody>
          <a:bodyPr/>
          <a:lstStyle>
            <a:lvl1pPr marL="0" indent="0">
              <a:buNone/>
              <a:defRPr sz="2400"/>
            </a:lvl1pPr>
            <a:lvl2pPr>
              <a:defRPr sz="1800"/>
            </a:lvl2pPr>
          </a:lstStyle>
          <a:p>
            <a:pPr lvl="0"/>
            <a:r>
              <a:rPr lang="en-US" dirty="0"/>
              <a:t>First level Mr Eaves XL Mod OT Reg 24</a:t>
            </a:r>
          </a:p>
          <a:p>
            <a:pPr lvl="0"/>
            <a:endParaRPr lang="en-US" dirty="0"/>
          </a:p>
          <a:p>
            <a:pPr lvl="1"/>
            <a:r>
              <a:rPr lang="en-US" dirty="0"/>
              <a:t>Second level </a:t>
            </a:r>
            <a:r>
              <a:rPr lang="en-AU" dirty="0"/>
              <a:t>Mr Eaves XL Mod OT Reg 18</a:t>
            </a:r>
            <a:endParaRPr lang="en-US" dirty="0"/>
          </a:p>
        </p:txBody>
      </p:sp>
      <p:sp>
        <p:nvSpPr>
          <p:cNvPr id="22" name="Text Placeholder 12">
            <a:extLst>
              <a:ext uri="{FF2B5EF4-FFF2-40B4-BE49-F238E27FC236}">
                <a16:creationId xmlns:a16="http://schemas.microsoft.com/office/drawing/2014/main" id="{69A4F7EB-4C29-8743-A71C-3FCCA1A2FC94}"/>
              </a:ext>
            </a:extLst>
          </p:cNvPr>
          <p:cNvSpPr>
            <a:spLocks noGrp="1"/>
          </p:cNvSpPr>
          <p:nvPr>
            <p:ph type="body" sz="quarter" idx="10" hasCustomPrompt="1"/>
          </p:nvPr>
        </p:nvSpPr>
        <p:spPr>
          <a:xfrm>
            <a:off x="838200" y="1475325"/>
            <a:ext cx="10515600" cy="821688"/>
          </a:xfrm>
          <a:prstGeom prst="rect">
            <a:avLst/>
          </a:prstGeom>
        </p:spPr>
        <p:txBody>
          <a:bodyPr/>
          <a:lstStyle>
            <a:lvl1pPr marL="0" indent="0">
              <a:buNone/>
              <a:defRPr sz="2400" b="0" i="0">
                <a:solidFill>
                  <a:schemeClr val="tx1">
                    <a:lumMod val="65000"/>
                    <a:lumOff val="35000"/>
                  </a:schemeClr>
                </a:solidFill>
                <a:latin typeface="Mr Eaves XL Mod OT Light" panose="020B0303060502020202" pitchFamily="34" charset="77"/>
              </a:defRPr>
            </a:lvl1pPr>
          </a:lstStyle>
          <a:p>
            <a:pPr lvl="0"/>
            <a:r>
              <a:rPr lang="en-AU" dirty="0"/>
              <a:t>Sub title Mr Eaves XL Mod OT Light 24</a:t>
            </a:r>
            <a:endParaRPr lang="en-US" dirty="0"/>
          </a:p>
        </p:txBody>
      </p:sp>
      <p:sp>
        <p:nvSpPr>
          <p:cNvPr id="23" name="Title 1">
            <a:extLst>
              <a:ext uri="{FF2B5EF4-FFF2-40B4-BE49-F238E27FC236}">
                <a16:creationId xmlns:a16="http://schemas.microsoft.com/office/drawing/2014/main" id="{4C16B6BE-9BA6-D241-908F-51603C461774}"/>
              </a:ext>
            </a:extLst>
          </p:cNvPr>
          <p:cNvSpPr>
            <a:spLocks noGrp="1"/>
          </p:cNvSpPr>
          <p:nvPr>
            <p:ph type="title" hasCustomPrompt="1"/>
          </p:nvPr>
        </p:nvSpPr>
        <p:spPr>
          <a:xfrm>
            <a:off x="838200" y="365127"/>
            <a:ext cx="10515600" cy="936899"/>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3200" b="1" i="0">
                <a:solidFill>
                  <a:srgbClr val="098379"/>
                </a:solidFill>
                <a:latin typeface="MrEavesXLModOT" panose="020B0603060502020204" pitchFamily="34" charset="77"/>
              </a:defRPr>
            </a:lvl1pPr>
          </a:lstStyle>
          <a:p>
            <a:r>
              <a:rPr lang="en-US" sz="3200" b="1" i="0" dirty="0">
                <a:solidFill>
                  <a:srgbClr val="098379"/>
                </a:solidFill>
                <a:latin typeface="MrEavesXLModOT" panose="020B0603060502020204" pitchFamily="34" charset="77"/>
              </a:rPr>
              <a:t>Title </a:t>
            </a:r>
            <a:r>
              <a:rPr lang="en-AU" sz="3200" b="1" i="0" dirty="0">
                <a:solidFill>
                  <a:srgbClr val="098379"/>
                </a:solidFill>
                <a:latin typeface="MrEavesXLModOT" panose="020B0603060502020204" pitchFamily="34" charset="77"/>
              </a:rPr>
              <a:t>Mr Eaves XL Mod OT 32 Bold</a:t>
            </a:r>
          </a:p>
        </p:txBody>
      </p:sp>
      <p:pic>
        <p:nvPicPr>
          <p:cNvPr id="3" name="Picture 2">
            <a:extLst>
              <a:ext uri="{FF2B5EF4-FFF2-40B4-BE49-F238E27FC236}">
                <a16:creationId xmlns:a16="http://schemas.microsoft.com/office/drawing/2014/main" id="{B0C4AF98-56F0-434B-A722-CF41BA19899F}"/>
              </a:ext>
            </a:extLst>
          </p:cNvPr>
          <p:cNvPicPr>
            <a:picLocks noChangeAspect="1"/>
          </p:cNvPicPr>
          <p:nvPr userDrawn="1"/>
        </p:nvPicPr>
        <p:blipFill>
          <a:blip r:embed="rId2"/>
          <a:stretch>
            <a:fillRect/>
          </a:stretch>
        </p:blipFill>
        <p:spPr>
          <a:xfrm>
            <a:off x="10209957" y="6291697"/>
            <a:ext cx="1143843" cy="416636"/>
          </a:xfrm>
          <a:prstGeom prst="rect">
            <a:avLst/>
          </a:prstGeom>
        </p:spPr>
      </p:pic>
    </p:spTree>
    <p:extLst>
      <p:ext uri="{BB962C8B-B14F-4D97-AF65-F5344CB8AC3E}">
        <p14:creationId xmlns:p14="http://schemas.microsoft.com/office/powerpoint/2010/main" val="7704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9" name="Slide Number Placeholder 8"/>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75516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67D035-8576-7B42-B3F4-B65B8B5E40CB}"/>
              </a:ext>
            </a:extLst>
          </p:cNvPr>
          <p:cNvSpPr/>
          <p:nvPr userDrawn="1"/>
        </p:nvSpPr>
        <p:spPr>
          <a:xfrm>
            <a:off x="-13252" y="-9939"/>
            <a:ext cx="278296" cy="6881809"/>
          </a:xfrm>
          <a:prstGeom prst="rect">
            <a:avLst/>
          </a:prstGeom>
          <a:solidFill>
            <a:srgbClr val="098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a:extLst>
              <a:ext uri="{FF2B5EF4-FFF2-40B4-BE49-F238E27FC236}">
                <a16:creationId xmlns:a16="http://schemas.microsoft.com/office/drawing/2014/main" id="{B7244A97-2FD6-4FCE-AC40-76D584C8BCDA}"/>
              </a:ext>
            </a:extLst>
          </p:cNvPr>
          <p:cNvSpPr txBox="1"/>
          <p:nvPr userDrawn="1"/>
        </p:nvSpPr>
        <p:spPr>
          <a:xfrm>
            <a:off x="418408" y="6488669"/>
            <a:ext cx="6267795" cy="246221"/>
          </a:xfrm>
          <a:prstGeom prst="rect">
            <a:avLst/>
          </a:prstGeom>
          <a:noFill/>
        </p:spPr>
        <p:txBody>
          <a:bodyPr wrap="square">
            <a:spAutoFit/>
          </a:bodyPr>
          <a:lstStyle/>
          <a:p>
            <a:r>
              <a:rPr lang="en-AU" sz="1000" dirty="0">
                <a:solidFill>
                  <a:schemeClr val="bg2">
                    <a:lumMod val="50000"/>
                  </a:schemeClr>
                </a:solidFill>
              </a:rPr>
              <a:t>© The Crawford Fund 2024</a:t>
            </a:r>
          </a:p>
        </p:txBody>
      </p:sp>
    </p:spTree>
    <p:extLst>
      <p:ext uri="{BB962C8B-B14F-4D97-AF65-F5344CB8AC3E}">
        <p14:creationId xmlns:p14="http://schemas.microsoft.com/office/powerpoint/2010/main" val="2925168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40"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3.png@01D7D6FC.67882FC0"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hyperlink" Target="http://www.crawfordfund.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cid:image002.png@01D7D6FC.67882FC0" TargetMode="External"/><Relationship Id="rId11" Type="http://schemas.openxmlformats.org/officeDocument/2006/relationships/hyperlink" Target="https://www.crawfordfund.org/register-for-teaching-materials/" TargetMode="External"/><Relationship Id="rId5" Type="http://schemas.openxmlformats.org/officeDocument/2006/relationships/image" Target="../media/image5.png"/><Relationship Id="rId10" Type="http://schemas.openxmlformats.org/officeDocument/2006/relationships/image" Target="cid:image004.png@01D7D6FC.67882FC0" TargetMode="External"/><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blog.agridigital.io/blog/who-is-a-farmer-anyway" TargetMode="External"/><Relationship Id="rId3" Type="http://schemas.openxmlformats.org/officeDocument/2006/relationships/hyperlink" Target="https://www.anz.com.au/content/dam/anzcomau/documents/pdf/infocus-oct-2020-women-in-agri.pdf" TargetMode="External"/><Relationship Id="rId7" Type="http://schemas.openxmlformats.org/officeDocument/2006/relationships/hyperlink" Target="https://www.dscribe.net.au/2021/03/09/women-are-farmers-too-changing-the-gender-divide-in-agriculture/" TargetMode="External"/><Relationship Id="rId2" Type="http://schemas.openxmlformats.org/officeDocument/2006/relationships/slideLayout" Target="../slideLayouts/slideLayout4.xml"/><Relationship Id="rId1" Type="http://schemas.openxmlformats.org/officeDocument/2006/relationships/video" Target="https://www.youtube.com/embed/Ola94LxrAH8?feature=oembed" TargetMode="External"/><Relationship Id="rId6" Type="http://schemas.openxmlformats.org/officeDocument/2006/relationships/hyperlink" Target="https://farmers.org.au/blog/yes-were-female-and-were-farmers/" TargetMode="External"/><Relationship Id="rId5" Type="http://schemas.openxmlformats.org/officeDocument/2006/relationships/hyperlink" Target="https://apo.org.au/node/52512" TargetMode="External"/><Relationship Id="rId4" Type="http://schemas.openxmlformats.org/officeDocument/2006/relationships/hyperlink" Target="https://womensagenda.com.au/latest/how-women-are-transforming-agriculture-in-australia/" TargetMode="Externa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cipotato.org/gender-2/" TargetMode="External"/><Relationship Id="rId3" Type="http://schemas.openxmlformats.org/officeDocument/2006/relationships/hyperlink" Target="https://www.ilri.org/research/themes/gender" TargetMode="External"/><Relationship Id="rId7" Type="http://schemas.openxmlformats.org/officeDocument/2006/relationships/hyperlink" Target="https://ciat.cgiar.org/what-we-do/gender-analysis/" TargetMode="External"/><Relationship Id="rId2" Type="http://schemas.openxmlformats.org/officeDocument/2006/relationships/hyperlink" Target="https://www.worldfishcenter.org/content/gender" TargetMode="External"/><Relationship Id="rId1" Type="http://schemas.openxmlformats.org/officeDocument/2006/relationships/slideLayout" Target="../slideLayouts/slideLayout5.xml"/><Relationship Id="rId6" Type="http://schemas.openxmlformats.org/officeDocument/2006/relationships/hyperlink" Target="https://www.irri.org/advocating-equitable-opportunities" TargetMode="External"/><Relationship Id="rId5" Type="http://schemas.openxmlformats.org/officeDocument/2006/relationships/hyperlink" Target="https://www.cimmyt.org/news/reaching-women-with-improved-maize-and-wheat/" TargetMode="External"/><Relationship Id="rId10" Type="http://schemas.openxmlformats.org/officeDocument/2006/relationships/hyperlink" Target="https://www.icarda.org/research/cross-cutting-theme/empowering-women-and-youth" TargetMode="External"/><Relationship Id="rId4" Type="http://schemas.openxmlformats.org/officeDocument/2006/relationships/hyperlink" Target="https://www.iwmi.cgiar.org/issues/gender/why-gender/" TargetMode="External"/><Relationship Id="rId9" Type="http://schemas.openxmlformats.org/officeDocument/2006/relationships/hyperlink" Target="https://www.icrisat.org/about/polic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le.cgiar.org/thrive/2020/12/16/transformative-engagements-%E2%80%93-new-way-discuss-gender-relations-agriculture?utm_source=feedburner&amp;utm_medium=feed&amp;utm_campaign=Feed%3A%20WLEThrive%20%28Thrive%20Blog%29" TargetMode="External"/><Relationship Id="rId13" Type="http://schemas.openxmlformats.org/officeDocument/2006/relationships/hyperlink" Target="https://gennovate.org/" TargetMode="External"/><Relationship Id="rId3" Type="http://schemas.openxmlformats.org/officeDocument/2006/relationships/hyperlink" Target="https://gender.cgiar.org/wp-content/uploads/2020/03/Gender-Platform-A4.pdf" TargetMode="External"/><Relationship Id="rId7" Type="http://schemas.openxmlformats.org/officeDocument/2006/relationships/hyperlink" Target="https://ccafs.cgiar.org/news/scaling-out-gender-transformation-climate-change" TargetMode="External"/><Relationship Id="rId12" Type="http://schemas.openxmlformats.org/officeDocument/2006/relationships/hyperlink" Target="https://www.policyforum.net/rural-womens-role-in-pacific-fisheries/" TargetMode="External"/><Relationship Id="rId2" Type="http://schemas.openxmlformats.org/officeDocument/2006/relationships/hyperlink" Target="http://www.fao.org/3/cb1331en/CB1331EN.pdf" TargetMode="External"/><Relationship Id="rId1" Type="http://schemas.openxmlformats.org/officeDocument/2006/relationships/slideLayout" Target="../slideLayouts/slideLayout6.xml"/><Relationship Id="rId6" Type="http://schemas.openxmlformats.org/officeDocument/2006/relationships/hyperlink" Target="https://wle.cgiar.org/solution/gender" TargetMode="External"/><Relationship Id="rId11" Type="http://schemas.openxmlformats.org/officeDocument/2006/relationships/hyperlink" Target="https://www.ilri.org/research/themes/gender" TargetMode="External"/><Relationship Id="rId5" Type="http://schemas.openxmlformats.org/officeDocument/2006/relationships/hyperlink" Target="https://gender.cgiar.org/generic-catchphrase-or-global-commitment-what-is-womens-empowerment/" TargetMode="External"/><Relationship Id="rId15" Type="http://schemas.openxmlformats.org/officeDocument/2006/relationships/image" Target="../media/image1.emf"/><Relationship Id="rId10" Type="http://schemas.openxmlformats.org/officeDocument/2006/relationships/hyperlink" Target="http://kreativekoalas.com.au/teachers/goals/gender-equality/" TargetMode="External"/><Relationship Id="rId4" Type="http://schemas.openxmlformats.org/officeDocument/2006/relationships/hyperlink" Target="https://pim.cgiar.org/2020/10/09/gender-and-rural-transformation-what-do-we-know-and-what-dont-we-know/" TargetMode="External"/><Relationship Id="rId9" Type="http://schemas.openxmlformats.org/officeDocument/2006/relationships/hyperlink" Target="https://www.crawfordfund.org/news/opinions/opinion-4-revolutionary-tips-to-stop-aquaculture-and-fisheries-ignoring-resisting-or-eroding-gender-equality/" TargetMode="External"/><Relationship Id="rId14" Type="http://schemas.openxmlformats.org/officeDocument/2006/relationships/hyperlink" Target="https://gender.cgiar.org/gender-research-rightfully-takes-center-stage-in-new-one-cgiar-strateg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ciar.gov.au/project/sss-2018-139" TargetMode="External"/><Relationship Id="rId3" Type="http://schemas.openxmlformats.org/officeDocument/2006/relationships/hyperlink" Target="https://www.aciar.gov.au/cross-cutting-areas/gender-equity-and-social-inclusion" TargetMode="External"/><Relationship Id="rId7" Type="http://schemas.openxmlformats.org/officeDocument/2006/relationships/hyperlink" Target="https://aciar.gov.au/project/sss-2018-137" TargetMode="External"/><Relationship Id="rId2" Type="http://schemas.openxmlformats.org/officeDocument/2006/relationships/hyperlink" Target="https://worldfish.exposure.co/cool-women-of-malaita" TargetMode="External"/><Relationship Id="rId1" Type="http://schemas.openxmlformats.org/officeDocument/2006/relationships/slideLayout" Target="../slideLayouts/slideLayout6.xml"/><Relationship Id="rId6" Type="http://schemas.openxmlformats.org/officeDocument/2006/relationships/hyperlink" Target="https://aciar.gov.au/project/sss-2018-136" TargetMode="External"/><Relationship Id="rId5" Type="http://schemas.openxmlformats.org/officeDocument/2006/relationships/hyperlink" Target="https://aciar.gov.au/project/asem-2014-095" TargetMode="External"/><Relationship Id="rId10" Type="http://schemas.openxmlformats.org/officeDocument/2006/relationships/image" Target="../media/image1.emf"/><Relationship Id="rId4" Type="http://schemas.openxmlformats.org/officeDocument/2006/relationships/hyperlink" Target="https://research.aciar.gov.au/genderequity/projects" TargetMode="External"/><Relationship Id="rId9" Type="http://schemas.openxmlformats.org/officeDocument/2006/relationships/hyperlink" Target="https://aciar.gov.au/project/asem-2014-05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video" Target="https://www.youtube.com/embed/60-HXBsad_Y?start=58&amp;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rawfordfund.org/" TargetMode="External"/><Relationship Id="rId2" Type="http://schemas.openxmlformats.org/officeDocument/2006/relationships/slideLayout" Target="../slideLayouts/slideLayout3.xml"/><Relationship Id="rId1" Type="http://schemas.openxmlformats.org/officeDocument/2006/relationships/video" Target="https://www.youtube.com/embed/KxVhJ8fDjj4?feature=oembed" TargetMode="External"/><Relationship Id="rId5" Type="http://schemas.openxmlformats.org/officeDocument/2006/relationships/hyperlink" Target="https://www.youtube.com/watch?v=KxVhJ8fDjj4"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ciar.gov.au/" TargetMode="External"/><Relationship Id="rId2" Type="http://schemas.openxmlformats.org/officeDocument/2006/relationships/slideLayout" Target="../slideLayouts/slideLayout3.xml"/><Relationship Id="rId1" Type="http://schemas.openxmlformats.org/officeDocument/2006/relationships/video" Target="https://www.youtube.com/embed/Mc5-gSTlnY0?feature=oembed" TargetMode="External"/><Relationship Id="rId5" Type="http://schemas.openxmlformats.org/officeDocument/2006/relationships/image" Target="../media/image19.JPG"/><Relationship Id="rId4" Type="http://schemas.openxmlformats.org/officeDocument/2006/relationships/hyperlink" Target="https://youtu.be/Mc5-gSTlnY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un.org/sustainabledevelopment/student-resource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orldslargestlesson.globalgoals.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mailto:schools@crawfordfund.org" TargetMode="External"/><Relationship Id="rId7" Type="http://schemas.openxmlformats.org/officeDocument/2006/relationships/hyperlink" Target="http://www.educationpartnerships.com.au/" TargetMode="External"/><Relationship Id="rId2" Type="http://schemas.openxmlformats.org/officeDocument/2006/relationships/hyperlink" Target="http://www.crawfordfund.org/" TargetMode="External"/><Relationship Id="rId1" Type="http://schemas.openxmlformats.org/officeDocument/2006/relationships/slideLayout" Target="../slideLayouts/slideLayout3.xml"/><Relationship Id="rId6" Type="http://schemas.openxmlformats.org/officeDocument/2006/relationships/hyperlink" Target="http://www.visiblefarmer.com/" TargetMode="External"/><Relationship Id="rId5" Type="http://schemas.openxmlformats.org/officeDocument/2006/relationships/hyperlink" Target="https://gender.cgiar.org/" TargetMode="External"/><Relationship Id="rId4" Type="http://schemas.openxmlformats.org/officeDocument/2006/relationships/hyperlink" Target="http://www.aciar.gov.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ony2GHjYEro" TargetMode="External"/><Relationship Id="rId2" Type="http://schemas.openxmlformats.org/officeDocument/2006/relationships/slideLayout" Target="../slideLayouts/slideLayout5.xml"/><Relationship Id="rId1" Type="http://schemas.openxmlformats.org/officeDocument/2006/relationships/video" Target="https://www.youtube.com/embed/ony2GHjYEro?feature=oembed"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video" Target="https://www.youtube.com/embed/PK4oi0zCKiQ?feature=oembed" TargetMode="External"/><Relationship Id="rId7" Type="http://schemas.openxmlformats.org/officeDocument/2006/relationships/hyperlink" Target="https://gennovate.org/the-challenges-of-widowhood-2/" TargetMode="External"/><Relationship Id="rId2" Type="http://schemas.openxmlformats.org/officeDocument/2006/relationships/video" Target="https://www.youtube.com/embed/e-yaHwpRLcs?feature=oembed" TargetMode="External"/><Relationship Id="rId1" Type="http://schemas.openxmlformats.org/officeDocument/2006/relationships/video" Target="https://www.youtube.com/embed/vVd7L3BXyfY?feature=oembed" TargetMode="External"/><Relationship Id="rId6" Type="http://schemas.openxmlformats.org/officeDocument/2006/relationships/image" Target="../media/image11.JPG"/><Relationship Id="rId5" Type="http://schemas.openxmlformats.org/officeDocument/2006/relationships/hyperlink" Target="https://gennovate.org/multimedia/" TargetMode="External"/><Relationship Id="rId10" Type="http://schemas.openxmlformats.org/officeDocument/2006/relationships/hyperlink" Target="https://gennovate.org/when-new-technology-disrupts-traditional-gender-roles-in-agriculture-2/" TargetMode="External"/><Relationship Id="rId4" Type="http://schemas.openxmlformats.org/officeDocument/2006/relationships/slideLayout" Target="../slideLayouts/slideLayout3.xml"/><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field&#10;&#10;Description automatically generated">
            <a:extLst>
              <a:ext uri="{FF2B5EF4-FFF2-40B4-BE49-F238E27FC236}">
                <a16:creationId xmlns:a16="http://schemas.microsoft.com/office/drawing/2014/main" id="{92BB1CE4-7AD5-402B-AF1D-5F511630C7DA}"/>
              </a:ext>
            </a:extLst>
          </p:cNvPr>
          <p:cNvPicPr>
            <a:picLocks noChangeAspect="1"/>
          </p:cNvPicPr>
          <p:nvPr/>
        </p:nvPicPr>
        <p:blipFill rotWithShape="1">
          <a:blip r:embed="rId2">
            <a:extLst>
              <a:ext uri="{28A0092B-C50C-407E-A947-70E740481C1C}">
                <a14:useLocalDpi xmlns:a14="http://schemas.microsoft.com/office/drawing/2010/main" val="0"/>
              </a:ext>
            </a:extLst>
          </a:blip>
          <a:srcRect t="16946" b="6384"/>
          <a:stretch/>
        </p:blipFill>
        <p:spPr>
          <a:xfrm>
            <a:off x="254977" y="-6149"/>
            <a:ext cx="11937023" cy="6864149"/>
          </a:xfrm>
          <a:prstGeom prst="rect">
            <a:avLst/>
          </a:prstGeom>
        </p:spPr>
      </p:pic>
      <p:sp>
        <p:nvSpPr>
          <p:cNvPr id="10" name="Rectangle 9">
            <a:extLst>
              <a:ext uri="{FF2B5EF4-FFF2-40B4-BE49-F238E27FC236}">
                <a16:creationId xmlns:a16="http://schemas.microsoft.com/office/drawing/2014/main" id="{6EBFC20E-B977-4A00-B926-B688639DA444}"/>
              </a:ext>
            </a:extLst>
          </p:cNvPr>
          <p:cNvSpPr/>
          <p:nvPr/>
        </p:nvSpPr>
        <p:spPr>
          <a:xfrm>
            <a:off x="257649" y="3648174"/>
            <a:ext cx="11934351" cy="3209826"/>
          </a:xfrm>
          <a:prstGeom prst="rect">
            <a:avLst/>
          </a:prstGeom>
          <a:gradFill>
            <a:gsLst>
              <a:gs pos="0">
                <a:schemeClr val="accent1">
                  <a:lumMod val="5000"/>
                  <a:lumOff val="95000"/>
                  <a:alpha val="0"/>
                </a:schemeClr>
              </a:gs>
              <a:gs pos="71000">
                <a:schemeClr val="tx1">
                  <a:alpha val="60000"/>
                </a:schemeClr>
              </a:gs>
            </a:gsLst>
            <a:lin ang="5400000" scaled="1"/>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ndParaRPr>
          </a:p>
        </p:txBody>
      </p:sp>
      <p:sp>
        <p:nvSpPr>
          <p:cNvPr id="4" name="Text Placeholder 3">
            <a:extLst>
              <a:ext uri="{FF2B5EF4-FFF2-40B4-BE49-F238E27FC236}">
                <a16:creationId xmlns:a16="http://schemas.microsoft.com/office/drawing/2014/main" id="{CA4C4556-41A0-4074-97BE-DBF1B61DBEDA}"/>
              </a:ext>
            </a:extLst>
          </p:cNvPr>
          <p:cNvSpPr>
            <a:spLocks noGrp="1"/>
          </p:cNvSpPr>
          <p:nvPr>
            <p:ph type="body" sz="quarter" idx="11"/>
          </p:nvPr>
        </p:nvSpPr>
        <p:spPr>
          <a:xfrm>
            <a:off x="2772042" y="5302032"/>
            <a:ext cx="9224654" cy="1633149"/>
          </a:xfrm>
        </p:spPr>
        <p:txBody>
          <a:bodyPr/>
          <a:lstStyle/>
          <a:p>
            <a:pPr algn="r">
              <a:lnSpc>
                <a:spcPct val="100000"/>
              </a:lnSpc>
            </a:pPr>
            <a:r>
              <a:rPr lang="en-AU" b="1" dirty="0">
                <a:solidFill>
                  <a:schemeClr val="bg1"/>
                </a:solidFill>
                <a:latin typeface="MrEavesXLModOTHeavy" panose="020B0903060502020204" pitchFamily="34" charset="0"/>
              </a:rPr>
              <a:t>MODULE 5</a:t>
            </a:r>
            <a:br>
              <a:rPr lang="en-AU" sz="2800" b="1" dirty="0">
                <a:solidFill>
                  <a:schemeClr val="bg1"/>
                </a:solidFill>
                <a:latin typeface="MrEavesXLModOTHeavy" panose="020B0903060502020204" pitchFamily="34" charset="0"/>
              </a:rPr>
            </a:br>
            <a:r>
              <a:rPr lang="en-AU" sz="3600" b="1" dirty="0">
                <a:solidFill>
                  <a:schemeClr val="bg1"/>
                </a:solidFill>
                <a:latin typeface="MrEavesXLModOTHeavy" panose="020B0903060502020204" pitchFamily="34" charset="0"/>
              </a:rPr>
              <a:t>Gender Dimensions in Agriculture</a:t>
            </a:r>
            <a:br>
              <a:rPr lang="en-AU" sz="3600" b="1" dirty="0">
                <a:solidFill>
                  <a:schemeClr val="bg1"/>
                </a:solidFill>
                <a:latin typeface="MrEavesXLModOTHeavy" panose="020B0903060502020204" pitchFamily="34" charset="0"/>
              </a:rPr>
            </a:br>
            <a:r>
              <a:rPr lang="en-AU" sz="2000" dirty="0">
                <a:solidFill>
                  <a:schemeClr val="bg1"/>
                </a:solidFill>
                <a:latin typeface="MrEavesXLModOT" panose="020B0603060502020204" pitchFamily="34" charset="0"/>
              </a:rPr>
              <a:t>Year 9 and 10</a:t>
            </a:r>
            <a:endParaRPr lang="en-AU" sz="2000" b="0" dirty="0">
              <a:solidFill>
                <a:schemeClr val="bg1"/>
              </a:solidFill>
            </a:endParaRPr>
          </a:p>
        </p:txBody>
      </p:sp>
      <p:pic>
        <p:nvPicPr>
          <p:cNvPr id="12" name="Picture 11">
            <a:extLst>
              <a:ext uri="{FF2B5EF4-FFF2-40B4-BE49-F238E27FC236}">
                <a16:creationId xmlns:a16="http://schemas.microsoft.com/office/drawing/2014/main" id="{A9A46EE5-B686-4FD5-88ED-0518D4B26170}"/>
              </a:ext>
            </a:extLst>
          </p:cNvPr>
          <p:cNvPicPr>
            <a:picLocks noChangeAspect="1"/>
          </p:cNvPicPr>
          <p:nvPr/>
        </p:nvPicPr>
        <p:blipFill>
          <a:blip r:embed="rId3"/>
          <a:stretch>
            <a:fillRect/>
          </a:stretch>
        </p:blipFill>
        <p:spPr>
          <a:xfrm rot="10800000">
            <a:off x="254987" y="-6148"/>
            <a:ext cx="11937003" cy="2091968"/>
          </a:xfrm>
          <a:prstGeom prst="rect">
            <a:avLst/>
          </a:prstGeom>
          <a:gradFill>
            <a:gsLst>
              <a:gs pos="0">
                <a:schemeClr val="accent1">
                  <a:alpha val="0"/>
                  <a:lumMod val="0"/>
                  <a:lumOff val="100000"/>
                </a:schemeClr>
              </a:gs>
              <a:gs pos="50000">
                <a:schemeClr val="tx1">
                  <a:lumMod val="85000"/>
                  <a:lumOff val="15000"/>
                  <a:alpha val="22000"/>
                </a:schemeClr>
              </a:gs>
            </a:gsLst>
            <a:lin ang="5400000" scaled="1"/>
          </a:gradFill>
        </p:spPr>
      </p:pic>
      <p:pic>
        <p:nvPicPr>
          <p:cNvPr id="14" name="Picture 13" descr="A picture containing drawing, shirt, food&#10;&#10;Description automatically generated">
            <a:extLst>
              <a:ext uri="{FF2B5EF4-FFF2-40B4-BE49-F238E27FC236}">
                <a16:creationId xmlns:a16="http://schemas.microsoft.com/office/drawing/2014/main" id="{FABCE914-6193-4AFA-807A-E31C0B8BC3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88" y="5457451"/>
            <a:ext cx="2051222" cy="767841"/>
          </a:xfrm>
          <a:prstGeom prst="rect">
            <a:avLst/>
          </a:prstGeom>
        </p:spPr>
      </p:pic>
      <p:sp>
        <p:nvSpPr>
          <p:cNvPr id="3" name="Text Placeholder 2">
            <a:extLst>
              <a:ext uri="{FF2B5EF4-FFF2-40B4-BE49-F238E27FC236}">
                <a16:creationId xmlns:a16="http://schemas.microsoft.com/office/drawing/2014/main" id="{2762C527-8987-49F7-A5CB-576AD9A65448}"/>
              </a:ext>
            </a:extLst>
          </p:cNvPr>
          <p:cNvSpPr>
            <a:spLocks noGrp="1"/>
          </p:cNvSpPr>
          <p:nvPr>
            <p:ph type="body" sz="quarter" idx="10"/>
          </p:nvPr>
        </p:nvSpPr>
        <p:spPr>
          <a:xfrm>
            <a:off x="257649" y="1101767"/>
            <a:ext cx="11934351" cy="522786"/>
          </a:xfrm>
        </p:spPr>
        <p:txBody>
          <a:bodyPr/>
          <a:lstStyle/>
          <a:p>
            <a:pPr algn="ctr"/>
            <a:r>
              <a:rPr lang="en-AU" sz="4800" dirty="0">
                <a:solidFill>
                  <a:schemeClr val="bg1"/>
                </a:solidFill>
                <a:latin typeface="MrEavesXLModOT" panose="020B0603060502020204" pitchFamily="34" charset="0"/>
              </a:rPr>
              <a:t>DEVELOPMENT  FOR A  BETTER  FUTURE</a:t>
            </a:r>
          </a:p>
        </p:txBody>
      </p:sp>
      <p:pic>
        <p:nvPicPr>
          <p:cNvPr id="1027" name="Picture 7">
            <a:extLst>
              <a:ext uri="{FF2B5EF4-FFF2-40B4-BE49-F238E27FC236}">
                <a16:creationId xmlns:a16="http://schemas.microsoft.com/office/drawing/2014/main" id="{B8A203B6-9A2A-4832-AC42-7EB149266EB3}"/>
              </a:ext>
            </a:extLst>
          </p:cNvPr>
          <p:cNvPicPr>
            <a:picLocks noChangeAspect="1" noChangeArrowheads="1"/>
          </p:cNvPicPr>
          <p:nvPr/>
        </p:nvPicPr>
        <p:blipFill>
          <a:blip r:embed="rId5" r:link="rId6">
            <a:lum bright="70000" contrast="-70000"/>
            <a:extLst>
              <a:ext uri="{28A0092B-C50C-407E-A947-70E740481C1C}">
                <a14:useLocalDpi xmlns:a14="http://schemas.microsoft.com/office/drawing/2010/main" val="0"/>
              </a:ext>
            </a:extLst>
          </a:blip>
          <a:srcRect/>
          <a:stretch>
            <a:fillRect/>
          </a:stretch>
        </p:blipFill>
        <p:spPr bwMode="auto">
          <a:xfrm>
            <a:off x="26588" y="611860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
            <a:extLst>
              <a:ext uri="{FF2B5EF4-FFF2-40B4-BE49-F238E27FC236}">
                <a16:creationId xmlns:a16="http://schemas.microsoft.com/office/drawing/2014/main" id="{9BCF4793-916C-4D66-B328-28360DE11576}"/>
              </a:ext>
            </a:extLst>
          </p:cNvPr>
          <p:cNvPicPr>
            <a:picLocks noChangeAspect="1" noChangeArrowheads="1"/>
          </p:cNvPicPr>
          <p:nvPr/>
        </p:nvPicPr>
        <p:blipFill>
          <a:blip r:embed="rId7" r:link="rId8">
            <a:lum bright="70000" contrast="-70000"/>
            <a:extLst>
              <a:ext uri="{28A0092B-C50C-407E-A947-70E740481C1C}">
                <a14:useLocalDpi xmlns:a14="http://schemas.microsoft.com/office/drawing/2010/main" val="0"/>
              </a:ext>
            </a:extLst>
          </a:blip>
          <a:srcRect/>
          <a:stretch>
            <a:fillRect/>
          </a:stretch>
        </p:blipFill>
        <p:spPr bwMode="auto">
          <a:xfrm>
            <a:off x="26588" y="6352857"/>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
            <a:extLst>
              <a:ext uri="{FF2B5EF4-FFF2-40B4-BE49-F238E27FC236}">
                <a16:creationId xmlns:a16="http://schemas.microsoft.com/office/drawing/2014/main" id="{081A7312-1B66-43AD-822E-ACD10F11DFAB}"/>
              </a:ext>
            </a:extLst>
          </p:cNvPr>
          <p:cNvPicPr>
            <a:picLocks noChangeAspect="1" noChangeArrowheads="1"/>
          </p:cNvPicPr>
          <p:nvPr/>
        </p:nvPicPr>
        <p:blipFill>
          <a:blip r:embed="rId9" r:link="rId10">
            <a:lum bright="70000" contrast="-70000"/>
            <a:extLst>
              <a:ext uri="{28A0092B-C50C-407E-A947-70E740481C1C}">
                <a14:useLocalDpi xmlns:a14="http://schemas.microsoft.com/office/drawing/2010/main" val="0"/>
              </a:ext>
            </a:extLst>
          </a:blip>
          <a:srcRect/>
          <a:stretch>
            <a:fillRect/>
          </a:stretch>
        </p:blipFill>
        <p:spPr bwMode="auto">
          <a:xfrm>
            <a:off x="26588" y="6587107"/>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0671B3A1-4BCC-400C-8A4F-631C9997C9F7}"/>
              </a:ext>
            </a:extLst>
          </p:cNvPr>
          <p:cNvSpPr>
            <a:spLocks noChangeArrowheads="1"/>
          </p:cNvSpPr>
          <p:nvPr/>
        </p:nvSpPr>
        <p:spPr bwMode="auto">
          <a:xfrm>
            <a:off x="311085" y="6324019"/>
            <a:ext cx="5985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bg1">
                    <a:lumMod val="85000"/>
                  </a:schemeClr>
                </a:solidFill>
                <a:effectLst/>
                <a:latin typeface="MrEavesXLModOT" panose="020B0603060502020204" pitchFamily="34" charset="0"/>
                <a:ea typeface="Calibri" panose="020F0502020204030204" pitchFamily="34" charset="0"/>
              </a:rPr>
              <a:t>Free for Educational Use in Australian Schools</a:t>
            </a:r>
            <a:endParaRPr kumimoji="0" lang="en-AU" altLang="en-US" sz="1000" b="0" i="0" u="none" strike="noStrike" cap="none" normalizeH="0" baseline="0" dirty="0">
              <a:ln>
                <a:noFill/>
              </a:ln>
              <a:solidFill>
                <a:schemeClr val="bg1">
                  <a:lumMod val="85000"/>
                </a:schemeClr>
              </a:solidFill>
              <a:effectLst/>
              <a:latin typeface="MrEavesXLModOT" panose="020B06030605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hlinkClick r:id="rId11">
                  <a:extLst>
                    <a:ext uri="{A12FA001-AC4F-418D-AE19-62706E023703}">
                      <ahyp:hlinkClr xmlns:ahyp="http://schemas.microsoft.com/office/drawing/2018/hyperlinkcolor" val="tx"/>
                    </a:ext>
                  </a:extLst>
                </a:hlinkClick>
              </a:rPr>
              <a:t>Making a Global Difference: Development for a Better Future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rPr>
              <a:t>© 2024 by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hlinkClick r:id="rId12">
                  <a:extLst>
                    <a:ext uri="{A12FA001-AC4F-418D-AE19-62706E023703}">
                      <ahyp:hlinkClr xmlns:ahyp="http://schemas.microsoft.com/office/drawing/2018/hyperlinkcolor" val="tx"/>
                    </a:ext>
                  </a:extLst>
                </a:hlinkClick>
              </a:rPr>
              <a:t>Crawford Fund </a:t>
            </a:r>
            <a:r>
              <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a typeface="Calibri" panose="020F0502020204030204" pitchFamily="34" charset="0"/>
              </a:rPr>
              <a:t>is licensed under CC BY-NC 4.0 </a:t>
            </a:r>
            <a:endParaRPr kumimoji="0" lang="en-AU" altLang="en-US" sz="1000" b="0" i="0" u="none" strike="noStrike" cap="none" normalizeH="0" baseline="0" dirty="0">
              <a:ln>
                <a:noFill/>
              </a:ln>
              <a:solidFill>
                <a:schemeClr val="bg1">
                  <a:lumMod val="85000"/>
                </a:schemeClr>
              </a:solidFill>
              <a:effectLst/>
              <a:latin typeface="MrEavesXLModOTBook" panose="020B0503060502020202" pitchFamily="34" charset="0"/>
            </a:endParaRPr>
          </a:p>
        </p:txBody>
      </p:sp>
    </p:spTree>
    <p:extLst>
      <p:ext uri="{BB962C8B-B14F-4D97-AF65-F5344CB8AC3E}">
        <p14:creationId xmlns:p14="http://schemas.microsoft.com/office/powerpoint/2010/main" val="69314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7B744F-B2E3-4698-B1B2-44AB328B74A9}"/>
              </a:ext>
            </a:extLst>
          </p:cNvPr>
          <p:cNvSpPr>
            <a:spLocks noGrp="1"/>
          </p:cNvSpPr>
          <p:nvPr>
            <p:ph sz="half" idx="1"/>
          </p:nvPr>
        </p:nvSpPr>
        <p:spPr>
          <a:xfrm>
            <a:off x="1045654" y="2199373"/>
            <a:ext cx="4479248" cy="3878868"/>
          </a:xfrm>
        </p:spPr>
        <p:txBody>
          <a:bodyPr/>
          <a:lstStyle/>
          <a:p>
            <a:r>
              <a:rPr lang="en-US" sz="1400" b="1" i="0" dirty="0">
                <a:effectLst/>
                <a:latin typeface="MrEavesXLModOT" panose="020B0603060502020204"/>
              </a:rPr>
              <a:t>Women i</a:t>
            </a:r>
            <a:r>
              <a:rPr lang="en-US" sz="1400" b="1" dirty="0">
                <a:latin typeface="MrEavesXLModOT" panose="020B0603060502020204"/>
              </a:rPr>
              <a:t>n Agriculture – a snapshot</a:t>
            </a:r>
            <a:r>
              <a:rPr lang="en-US" sz="1400" b="1" dirty="0">
                <a:solidFill>
                  <a:srgbClr val="098379"/>
                </a:solidFill>
                <a:latin typeface="MrEavesXLModOT" panose="020B0603060502020204"/>
              </a:rPr>
              <a:t> </a:t>
            </a:r>
            <a:r>
              <a:rPr lang="en-US" sz="1100" b="0" i="0" dirty="0">
                <a:solidFill>
                  <a:srgbClr val="098379"/>
                </a:solidFill>
                <a:effectLst/>
                <a:latin typeface="MrEavesXLModOT" panose="020B0603060502020204"/>
                <a:hlinkClick r:id="rId3">
                  <a:extLst>
                    <a:ext uri="{A12FA001-AC4F-418D-AE19-62706E023703}">
                      <ahyp:hlinkClr xmlns:ahyp="http://schemas.microsoft.com/office/drawing/2018/hyperlinkcolor" val="tx"/>
                    </a:ext>
                  </a:extLst>
                </a:hlinkClick>
              </a:rPr>
              <a:t>https://www.anz.com.au/content/dam/anzcomau/documents/pdf/infocus-oct-2020-women-in-agri.pdf</a:t>
            </a:r>
            <a:endParaRPr lang="en-US" sz="1100" b="0" i="0" dirty="0">
              <a:solidFill>
                <a:srgbClr val="098379"/>
              </a:solidFill>
              <a:effectLst/>
              <a:latin typeface="MrEavesXLModOT" panose="020B0603060502020204"/>
            </a:endParaRPr>
          </a:p>
          <a:p>
            <a:r>
              <a:rPr lang="en-US" sz="1400" b="1" i="0" dirty="0">
                <a:solidFill>
                  <a:srgbClr val="161616"/>
                </a:solidFill>
                <a:effectLst/>
                <a:latin typeface="MrEavesXLModOT" panose="020B0603060502020204"/>
              </a:rPr>
              <a:t>How women are transforming agriculture in Australia? </a:t>
            </a:r>
            <a:r>
              <a:rPr lang="en-AU" sz="1100" dirty="0">
                <a:solidFill>
                  <a:srgbClr val="098379"/>
                </a:solidFill>
                <a:latin typeface="MrEavesXLModOT" panose="020B0603060502020204"/>
                <a:hlinkClick r:id="rId4">
                  <a:extLst>
                    <a:ext uri="{A12FA001-AC4F-418D-AE19-62706E023703}">
                      <ahyp:hlinkClr xmlns:ahyp="http://schemas.microsoft.com/office/drawing/2018/hyperlinkcolor" val="tx"/>
                    </a:ext>
                  </a:extLst>
                </a:hlinkClick>
              </a:rPr>
              <a:t>https://womensagenda.com.au/latest/how-women-are-transforming-agriculture-in-australia/</a:t>
            </a:r>
            <a:r>
              <a:rPr lang="en-AU" sz="1100" dirty="0">
                <a:solidFill>
                  <a:srgbClr val="098379"/>
                </a:solidFill>
                <a:latin typeface="MrEavesXLModOT" panose="020B0603060502020204"/>
              </a:rPr>
              <a:t> </a:t>
            </a:r>
          </a:p>
          <a:p>
            <a:r>
              <a:rPr lang="en-AU" sz="1400" b="1" dirty="0">
                <a:latin typeface="MrEavesXLModOT" panose="020B0603060502020204"/>
              </a:rPr>
              <a:t>Empowering Women in Agriculture: Australia and Beyond </a:t>
            </a:r>
            <a:r>
              <a:rPr lang="en-US" sz="1100" b="1" i="0" u="none" strike="noStrike" dirty="0">
                <a:solidFill>
                  <a:srgbClr val="098379"/>
                </a:solidFill>
                <a:effectLst/>
                <a:latin typeface="☞MREAVESXLMODOT-REG" panose="020B0603060502020204" pitchFamily="34" charset="77"/>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https://apo.org.au/node/52512</a:t>
            </a:r>
            <a:endParaRPr lang="en-AU" sz="1100" dirty="0">
              <a:solidFill>
                <a:srgbClr val="098379"/>
              </a:solidFill>
              <a:effectLst/>
              <a:latin typeface="☞MREAVESXLMODOT-REG" panose="020B0603060502020204" pitchFamily="34" charset="77"/>
              <a:ea typeface="Calibri" panose="020F0502020204030204" pitchFamily="34" charset="0"/>
              <a:cs typeface="Times New Roman" panose="02020603050405020304" pitchFamily="18" charset="0"/>
            </a:endParaRPr>
          </a:p>
          <a:p>
            <a:pPr>
              <a:spcBef>
                <a:spcPts val="0"/>
              </a:spcBef>
            </a:pPr>
            <a:endParaRPr lang="en-AU" sz="1400" dirty="0">
              <a:solidFill>
                <a:srgbClr val="098379"/>
              </a:solidFill>
              <a:latin typeface="MrEavesXLModOT" panose="020B0603060502020204"/>
            </a:endParaRPr>
          </a:p>
          <a:p>
            <a:pPr>
              <a:spcBef>
                <a:spcPts val="0"/>
              </a:spcBef>
            </a:pPr>
            <a:r>
              <a:rPr lang="en-AU" sz="1400" b="1" dirty="0">
                <a:latin typeface="MrEavesXLModOT" panose="020B0603060502020204"/>
              </a:rPr>
              <a:t>Yes We’re Female and We’re Farmers</a:t>
            </a:r>
          </a:p>
          <a:p>
            <a:pPr>
              <a:spcBef>
                <a:spcPts val="0"/>
              </a:spcBef>
            </a:pPr>
            <a:r>
              <a:rPr lang="en-AU" sz="1100" dirty="0">
                <a:solidFill>
                  <a:srgbClr val="098379"/>
                </a:solidFill>
                <a:latin typeface="MrEavesXLModOT" panose="020B0603060502020204"/>
                <a:hlinkClick r:id="rId6">
                  <a:extLst>
                    <a:ext uri="{A12FA001-AC4F-418D-AE19-62706E023703}">
                      <ahyp:hlinkClr xmlns:ahyp="http://schemas.microsoft.com/office/drawing/2018/hyperlinkcolor" val="tx"/>
                    </a:ext>
                  </a:extLst>
                </a:hlinkClick>
              </a:rPr>
              <a:t>https://farmers.org.au/blog/yes-were-female-and-were-farmers/</a:t>
            </a:r>
            <a:endParaRPr lang="en-AU" sz="1100" dirty="0">
              <a:solidFill>
                <a:srgbClr val="098379"/>
              </a:solidFill>
              <a:latin typeface="MrEavesXLModOT" panose="020B0603060502020204"/>
            </a:endParaRPr>
          </a:p>
          <a:p>
            <a:pPr>
              <a:spcBef>
                <a:spcPts val="0"/>
              </a:spcBef>
            </a:pPr>
            <a:endParaRPr lang="en-AU" sz="1400" dirty="0">
              <a:solidFill>
                <a:srgbClr val="098379"/>
              </a:solidFill>
              <a:latin typeface="MrEavesXLModOT" panose="020B0603060502020204"/>
            </a:endParaRPr>
          </a:p>
          <a:p>
            <a:pPr>
              <a:spcBef>
                <a:spcPts val="0"/>
              </a:spcBef>
            </a:pPr>
            <a:r>
              <a:rPr lang="en-AU" sz="1400" b="1" dirty="0">
                <a:latin typeface="MrEavesXLModOT" panose="020B0603060502020204"/>
              </a:rPr>
              <a:t>Women are Farmers Too </a:t>
            </a:r>
          </a:p>
          <a:p>
            <a:pPr>
              <a:spcBef>
                <a:spcPts val="0"/>
              </a:spcBef>
            </a:pPr>
            <a:r>
              <a:rPr lang="en-AU" sz="1100" dirty="0">
                <a:solidFill>
                  <a:srgbClr val="098379"/>
                </a:solidFill>
                <a:latin typeface="MrEavesXLModOT" panose="020B0603060502020204"/>
                <a:hlinkClick r:id="rId7">
                  <a:extLst>
                    <a:ext uri="{A12FA001-AC4F-418D-AE19-62706E023703}">
                      <ahyp:hlinkClr xmlns:ahyp="http://schemas.microsoft.com/office/drawing/2018/hyperlinkcolor" val="tx"/>
                    </a:ext>
                  </a:extLst>
                </a:hlinkClick>
              </a:rPr>
              <a:t>https://www.dscribe.net.au/2021/03/09/women-are-farmers-too-changing-the-gender-divide-in-agriculture/</a:t>
            </a:r>
            <a:endParaRPr lang="en-AU" sz="1100" dirty="0">
              <a:solidFill>
                <a:srgbClr val="098379"/>
              </a:solidFill>
              <a:latin typeface="MrEavesXLModOT" panose="020B0603060502020204"/>
            </a:endParaRPr>
          </a:p>
          <a:p>
            <a:pPr>
              <a:spcBef>
                <a:spcPts val="0"/>
              </a:spcBef>
            </a:pPr>
            <a:endParaRPr lang="en-AU" sz="1400" dirty="0">
              <a:solidFill>
                <a:srgbClr val="098379"/>
              </a:solidFill>
              <a:latin typeface="MrEavesXLModOT" panose="020B0603060502020204"/>
            </a:endParaRPr>
          </a:p>
          <a:p>
            <a:pPr>
              <a:spcBef>
                <a:spcPts val="0"/>
              </a:spcBef>
            </a:pPr>
            <a:r>
              <a:rPr lang="en-AU" sz="1400" b="1" dirty="0">
                <a:latin typeface="MrEavesXLModOT" panose="020B0603060502020204"/>
              </a:rPr>
              <a:t>Who is a farmer anyway?</a:t>
            </a:r>
          </a:p>
          <a:p>
            <a:pPr>
              <a:spcBef>
                <a:spcPts val="0"/>
              </a:spcBef>
            </a:pPr>
            <a:r>
              <a:rPr lang="en-AU" sz="1100" dirty="0">
                <a:solidFill>
                  <a:srgbClr val="098379"/>
                </a:solidFill>
                <a:latin typeface="MrEavesXLModOT" panose="020B0603060502020204"/>
                <a:hlinkClick r:id="rId8">
                  <a:extLst>
                    <a:ext uri="{A12FA001-AC4F-418D-AE19-62706E023703}">
                      <ahyp:hlinkClr xmlns:ahyp="http://schemas.microsoft.com/office/drawing/2018/hyperlinkcolor" val="tx"/>
                    </a:ext>
                  </a:extLst>
                </a:hlinkClick>
              </a:rPr>
              <a:t>https://blog.agridigital.io/blog/who-is-a-farmer-anyway</a:t>
            </a:r>
            <a:endParaRPr lang="en-AU" sz="1100" dirty="0">
              <a:solidFill>
                <a:srgbClr val="098379"/>
              </a:solidFill>
              <a:latin typeface="MrEavesXLModOT" panose="020B0603060502020204"/>
            </a:endParaRPr>
          </a:p>
        </p:txBody>
      </p:sp>
      <p:sp>
        <p:nvSpPr>
          <p:cNvPr id="4" name="Title 3">
            <a:extLst>
              <a:ext uri="{FF2B5EF4-FFF2-40B4-BE49-F238E27FC236}">
                <a16:creationId xmlns:a16="http://schemas.microsoft.com/office/drawing/2014/main" id="{99C6CD26-00BB-491B-B451-4943BF8CB2B8}"/>
              </a:ext>
            </a:extLst>
          </p:cNvPr>
          <p:cNvSpPr>
            <a:spLocks noGrp="1"/>
          </p:cNvSpPr>
          <p:nvPr>
            <p:ph type="title"/>
          </p:nvPr>
        </p:nvSpPr>
        <p:spPr>
          <a:xfrm>
            <a:off x="1045653" y="721895"/>
            <a:ext cx="10277521" cy="556069"/>
          </a:xfrm>
        </p:spPr>
        <p:txBody>
          <a:bodyPr/>
          <a:lstStyle/>
          <a:p>
            <a:r>
              <a:rPr lang="en-AU" sz="3600" b="0" dirty="0"/>
              <a:t>Gender dimensions in Australia</a:t>
            </a:r>
          </a:p>
        </p:txBody>
      </p:sp>
      <p:pic>
        <p:nvPicPr>
          <p:cNvPr id="7" name="Online Media 6">
            <a:hlinkClick r:id="" action="ppaction://media"/>
            <a:extLst>
              <a:ext uri="{FF2B5EF4-FFF2-40B4-BE49-F238E27FC236}">
                <a16:creationId xmlns:a16="http://schemas.microsoft.com/office/drawing/2014/main" id="{0C7B9AD5-AC69-447D-BA40-6882BA87486A}"/>
              </a:ext>
            </a:extLst>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p:blipFill>
        <p:spPr>
          <a:xfrm>
            <a:off x="5742345" y="2596628"/>
            <a:ext cx="5627424" cy="2983408"/>
          </a:xfrm>
          <a:prstGeom prst="rect">
            <a:avLst/>
          </a:prstGeom>
        </p:spPr>
      </p:pic>
      <p:sp>
        <p:nvSpPr>
          <p:cNvPr id="8" name="Content Placeholder 1">
            <a:extLst>
              <a:ext uri="{FF2B5EF4-FFF2-40B4-BE49-F238E27FC236}">
                <a16:creationId xmlns:a16="http://schemas.microsoft.com/office/drawing/2014/main" id="{ABB2382D-E90F-443E-90E1-0F35908973D7}"/>
              </a:ext>
            </a:extLst>
          </p:cNvPr>
          <p:cNvSpPr txBox="1">
            <a:spLocks/>
          </p:cNvSpPr>
          <p:nvPr/>
        </p:nvSpPr>
        <p:spPr>
          <a:xfrm>
            <a:off x="1045653" y="1604500"/>
            <a:ext cx="10541560" cy="8403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latin typeface="☞MrEavesXLModOT-Reg"/>
              </a:rPr>
              <a:t>What are the opportunities and challenges for women and girls in agriculture?</a:t>
            </a:r>
          </a:p>
        </p:txBody>
      </p:sp>
      <p:sp>
        <p:nvSpPr>
          <p:cNvPr id="11" name="TextBox 10">
            <a:extLst>
              <a:ext uri="{FF2B5EF4-FFF2-40B4-BE49-F238E27FC236}">
                <a16:creationId xmlns:a16="http://schemas.microsoft.com/office/drawing/2014/main" id="{97194919-BB59-4217-B92A-4CBACD90984B}"/>
              </a:ext>
            </a:extLst>
          </p:cNvPr>
          <p:cNvSpPr txBox="1"/>
          <p:nvPr/>
        </p:nvSpPr>
        <p:spPr>
          <a:xfrm>
            <a:off x="5647688" y="5678131"/>
            <a:ext cx="3992013" cy="400110"/>
          </a:xfrm>
          <a:prstGeom prst="rect">
            <a:avLst/>
          </a:prstGeom>
          <a:noFill/>
        </p:spPr>
        <p:txBody>
          <a:bodyPr wrap="square">
            <a:spAutoFit/>
          </a:bodyPr>
          <a:lstStyle/>
          <a:p>
            <a:r>
              <a:rPr lang="en-AU" sz="1000" b="1" dirty="0">
                <a:solidFill>
                  <a:srgbClr val="098379"/>
                </a:solidFill>
                <a:latin typeface="MrEavesXLModOT" panose="020B0603060502020204" pitchFamily="34" charset="0"/>
              </a:rPr>
              <a:t>Credit: Visible Farmer </a:t>
            </a:r>
          </a:p>
          <a:p>
            <a:r>
              <a:rPr lang="en-AU" sz="1000" b="1" dirty="0">
                <a:solidFill>
                  <a:srgbClr val="098379"/>
                </a:solidFill>
                <a:latin typeface="MrEavesXLModOT" panose="020B0603060502020204" pitchFamily="34" charset="0"/>
              </a:rPr>
              <a:t>https://youtu.be/Ola94LxrAH8</a:t>
            </a:r>
          </a:p>
        </p:txBody>
      </p:sp>
    </p:spTree>
    <p:extLst>
      <p:ext uri="{BB962C8B-B14F-4D97-AF65-F5344CB8AC3E}">
        <p14:creationId xmlns:p14="http://schemas.microsoft.com/office/powerpoint/2010/main" val="37167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A13F0-1CB3-49A7-9597-F64693CE1166}"/>
              </a:ext>
            </a:extLst>
          </p:cNvPr>
          <p:cNvSpPr>
            <a:spLocks noGrp="1"/>
          </p:cNvSpPr>
          <p:nvPr>
            <p:ph sz="half" idx="1"/>
          </p:nvPr>
        </p:nvSpPr>
        <p:spPr>
          <a:xfrm>
            <a:off x="1150218" y="2849077"/>
            <a:ext cx="4996314" cy="3274885"/>
          </a:xfrm>
          <a:ln w="12700">
            <a:solidFill>
              <a:srgbClr val="098379"/>
            </a:solidFill>
          </a:ln>
        </p:spPr>
        <p:txBody>
          <a:bodyPr>
            <a:normAutofit/>
          </a:bodyPr>
          <a:lstStyle/>
          <a:p>
            <a:pPr>
              <a:spcBef>
                <a:spcPts val="300"/>
              </a:spcBef>
            </a:pPr>
            <a:r>
              <a:rPr lang="en-US" b="1" dirty="0">
                <a:solidFill>
                  <a:schemeClr val="tx1"/>
                </a:solidFill>
                <a:latin typeface="MrEavesXLModOT" panose="020B0603060502020204" pitchFamily="34" charset="0"/>
              </a:rPr>
              <a:t>Opportunities</a:t>
            </a:r>
          </a:p>
        </p:txBody>
      </p:sp>
      <p:sp>
        <p:nvSpPr>
          <p:cNvPr id="2" name="Content Placeholder 1">
            <a:extLst>
              <a:ext uri="{FF2B5EF4-FFF2-40B4-BE49-F238E27FC236}">
                <a16:creationId xmlns:a16="http://schemas.microsoft.com/office/drawing/2014/main" id="{C3C67F58-2EB5-4200-BFA0-4410969716FC}"/>
              </a:ext>
            </a:extLst>
          </p:cNvPr>
          <p:cNvSpPr>
            <a:spLocks noGrp="1"/>
          </p:cNvSpPr>
          <p:nvPr>
            <p:ph sz="half" idx="2"/>
          </p:nvPr>
        </p:nvSpPr>
        <p:spPr>
          <a:xfrm>
            <a:off x="6357486" y="2849077"/>
            <a:ext cx="4996314" cy="3274886"/>
          </a:xfrm>
          <a:ln w="12700">
            <a:solidFill>
              <a:srgbClr val="098379"/>
            </a:solidFill>
          </a:ln>
        </p:spPr>
        <p:txBody>
          <a:bodyPr>
            <a:normAutofit/>
          </a:bodyPr>
          <a:lstStyle/>
          <a:p>
            <a:pPr>
              <a:spcBef>
                <a:spcPts val="300"/>
              </a:spcBef>
            </a:pPr>
            <a:r>
              <a:rPr lang="en-US" b="1" dirty="0">
                <a:latin typeface="MrEavesXLModOT" panose="020B0603060502020204" pitchFamily="34" charset="0"/>
              </a:rPr>
              <a:t>Challenges</a:t>
            </a:r>
          </a:p>
        </p:txBody>
      </p:sp>
      <p:sp>
        <p:nvSpPr>
          <p:cNvPr id="10" name="Text Placeholder 3">
            <a:extLst>
              <a:ext uri="{FF2B5EF4-FFF2-40B4-BE49-F238E27FC236}">
                <a16:creationId xmlns:a16="http://schemas.microsoft.com/office/drawing/2014/main" id="{6EE1B34E-66F7-4BF5-B291-826A28B7C15D}"/>
              </a:ext>
            </a:extLst>
          </p:cNvPr>
          <p:cNvSpPr>
            <a:spLocks noGrp="1"/>
          </p:cNvSpPr>
          <p:nvPr>
            <p:ph type="body" sz="quarter" idx="10"/>
          </p:nvPr>
        </p:nvSpPr>
        <p:spPr>
          <a:xfrm>
            <a:off x="1073216" y="1833612"/>
            <a:ext cx="10280584" cy="1287091"/>
          </a:xfrm>
        </p:spPr>
        <p:txBody>
          <a:bodyPr/>
          <a:lstStyle/>
          <a:p>
            <a:pPr>
              <a:spcBef>
                <a:spcPts val="300"/>
              </a:spcBef>
            </a:pPr>
            <a:r>
              <a:rPr lang="en-US" sz="1600" dirty="0">
                <a:solidFill>
                  <a:schemeClr val="tx1"/>
                </a:solidFill>
                <a:latin typeface="MrEavesXLModOT" panose="020B0603060502020204" charset="0"/>
              </a:rPr>
              <a:t>In pairs, record your learning. </a:t>
            </a:r>
          </a:p>
          <a:p>
            <a:pPr>
              <a:spcBef>
                <a:spcPts val="300"/>
              </a:spcBef>
            </a:pPr>
            <a:r>
              <a:rPr lang="en-US" sz="1600" dirty="0">
                <a:solidFill>
                  <a:schemeClr val="tx1"/>
                </a:solidFill>
                <a:latin typeface="MrEavesXLModOT" panose="020B0603060502020204" charset="0"/>
              </a:rPr>
              <a:t>What are some of the surprising statistics, data, or stories you have seen in the video/s or in the articles?</a:t>
            </a:r>
          </a:p>
          <a:p>
            <a:pPr>
              <a:spcBef>
                <a:spcPts val="300"/>
              </a:spcBef>
            </a:pPr>
            <a:r>
              <a:rPr lang="en-US" sz="1600" dirty="0">
                <a:solidFill>
                  <a:schemeClr val="tx1"/>
                </a:solidFill>
                <a:latin typeface="MrEavesXLModOT" panose="020B0603060502020204" charset="0"/>
              </a:rPr>
              <a:t>Share with your class.</a:t>
            </a:r>
          </a:p>
        </p:txBody>
      </p:sp>
      <p:sp>
        <p:nvSpPr>
          <p:cNvPr id="4" name="Title 3">
            <a:extLst>
              <a:ext uri="{FF2B5EF4-FFF2-40B4-BE49-F238E27FC236}">
                <a16:creationId xmlns:a16="http://schemas.microsoft.com/office/drawing/2014/main" id="{58C7E8CB-68BF-42CB-B11E-F9AC1FEC7BD8}"/>
              </a:ext>
            </a:extLst>
          </p:cNvPr>
          <p:cNvSpPr>
            <a:spLocks noGrp="1"/>
          </p:cNvSpPr>
          <p:nvPr>
            <p:ph type="title"/>
          </p:nvPr>
        </p:nvSpPr>
        <p:spPr>
          <a:xfrm>
            <a:off x="1073216" y="734037"/>
            <a:ext cx="10280583" cy="993698"/>
          </a:xfrm>
        </p:spPr>
        <p:txBody>
          <a:bodyPr anchor="b">
            <a:noAutofit/>
          </a:bodyPr>
          <a:lstStyle/>
          <a:p>
            <a:r>
              <a:rPr lang="en-AU" sz="3600" b="0" dirty="0"/>
              <a:t>Australian Women in Agriculture – </a:t>
            </a:r>
            <a:br>
              <a:rPr lang="en-AU" sz="3600" b="0" dirty="0"/>
            </a:br>
            <a:r>
              <a:rPr lang="en-AU" b="0" dirty="0"/>
              <a:t>Opportunities and Challenges</a:t>
            </a:r>
          </a:p>
        </p:txBody>
      </p:sp>
    </p:spTree>
    <p:extLst>
      <p:ext uri="{BB962C8B-B14F-4D97-AF65-F5344CB8AC3E}">
        <p14:creationId xmlns:p14="http://schemas.microsoft.com/office/powerpoint/2010/main" val="323319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B1EA8B3-E56A-44C1-B6E4-C7081D457DFC}"/>
              </a:ext>
            </a:extLst>
          </p:cNvPr>
          <p:cNvSpPr>
            <a:spLocks noGrp="1"/>
          </p:cNvSpPr>
          <p:nvPr>
            <p:ph sz="half" idx="1"/>
          </p:nvPr>
        </p:nvSpPr>
        <p:spPr>
          <a:xfrm>
            <a:off x="1169468" y="1937858"/>
            <a:ext cx="5020379" cy="4186106"/>
          </a:xfrm>
          <a:ln w="12700">
            <a:solidFill>
              <a:srgbClr val="098379"/>
            </a:solidFill>
          </a:ln>
        </p:spPr>
        <p:txBody>
          <a:bodyPr/>
          <a:lstStyle/>
          <a:p>
            <a:r>
              <a:rPr lang="en-AU" b="1" dirty="0">
                <a:solidFill>
                  <a:schemeClr val="tx1"/>
                </a:solidFill>
                <a:latin typeface="MrEavesXLModOT" panose="020B0603060502020204" pitchFamily="34" charset="0"/>
              </a:rPr>
              <a:t>Similarities</a:t>
            </a:r>
          </a:p>
        </p:txBody>
      </p:sp>
      <p:sp>
        <p:nvSpPr>
          <p:cNvPr id="6" name="Content Placeholder 5">
            <a:extLst>
              <a:ext uri="{FF2B5EF4-FFF2-40B4-BE49-F238E27FC236}">
                <a16:creationId xmlns:a16="http://schemas.microsoft.com/office/drawing/2014/main" id="{2D8C7F38-890B-44B6-B002-7F42B579EF17}"/>
              </a:ext>
            </a:extLst>
          </p:cNvPr>
          <p:cNvSpPr>
            <a:spLocks noGrp="1"/>
          </p:cNvSpPr>
          <p:nvPr>
            <p:ph sz="half" idx="2"/>
          </p:nvPr>
        </p:nvSpPr>
        <p:spPr>
          <a:xfrm>
            <a:off x="6333422" y="1937857"/>
            <a:ext cx="5020379" cy="4186106"/>
          </a:xfrm>
          <a:ln w="12700">
            <a:solidFill>
              <a:srgbClr val="098379"/>
            </a:solidFill>
          </a:ln>
        </p:spPr>
        <p:txBody>
          <a:bodyPr/>
          <a:lstStyle/>
          <a:p>
            <a:r>
              <a:rPr lang="en-AU" b="1" dirty="0">
                <a:solidFill>
                  <a:schemeClr val="tx1"/>
                </a:solidFill>
                <a:latin typeface="MrEavesXLModOT" panose="020B0603060502020204" pitchFamily="34" charset="0"/>
              </a:rPr>
              <a:t>Differences</a:t>
            </a:r>
          </a:p>
        </p:txBody>
      </p:sp>
      <p:sp>
        <p:nvSpPr>
          <p:cNvPr id="2" name="Text Placeholder 1">
            <a:extLst>
              <a:ext uri="{FF2B5EF4-FFF2-40B4-BE49-F238E27FC236}">
                <a16:creationId xmlns:a16="http://schemas.microsoft.com/office/drawing/2014/main" id="{249E32AF-3F68-4A83-9600-C12DCCB45325}"/>
              </a:ext>
            </a:extLst>
          </p:cNvPr>
          <p:cNvSpPr>
            <a:spLocks noGrp="1"/>
          </p:cNvSpPr>
          <p:nvPr>
            <p:ph type="body" sz="quarter" idx="10"/>
          </p:nvPr>
        </p:nvSpPr>
        <p:spPr>
          <a:xfrm>
            <a:off x="1073216" y="1424539"/>
            <a:ext cx="10280584" cy="872474"/>
          </a:xfrm>
        </p:spPr>
        <p:txBody>
          <a:bodyPr/>
          <a:lstStyle/>
          <a:p>
            <a:r>
              <a:rPr lang="en-AU" sz="1600" dirty="0">
                <a:solidFill>
                  <a:schemeClr val="tx1"/>
                </a:solidFill>
                <a:latin typeface="MrEavesXLModOT" panose="020B0603060502020204" charset="0"/>
              </a:rPr>
              <a:t>What are the similarities and differences between Australia and developing countries in gender dimensions?</a:t>
            </a:r>
            <a:endParaRPr lang="en-AU" b="1" dirty="0">
              <a:solidFill>
                <a:schemeClr val="tx1"/>
              </a:solidFill>
              <a:latin typeface="MrEavesXLModOT" panose="020B0603060502020204" charset="0"/>
            </a:endParaRPr>
          </a:p>
        </p:txBody>
      </p:sp>
      <p:sp>
        <p:nvSpPr>
          <p:cNvPr id="3" name="Title 2">
            <a:extLst>
              <a:ext uri="{FF2B5EF4-FFF2-40B4-BE49-F238E27FC236}">
                <a16:creationId xmlns:a16="http://schemas.microsoft.com/office/drawing/2014/main" id="{29F41D6C-EAE3-4130-9472-EC68ED7EB70C}"/>
              </a:ext>
            </a:extLst>
          </p:cNvPr>
          <p:cNvSpPr>
            <a:spLocks noGrp="1"/>
          </p:cNvSpPr>
          <p:nvPr>
            <p:ph type="title"/>
          </p:nvPr>
        </p:nvSpPr>
        <p:spPr>
          <a:xfrm>
            <a:off x="1073216" y="734036"/>
            <a:ext cx="10280583" cy="567990"/>
          </a:xfrm>
        </p:spPr>
        <p:txBody>
          <a:bodyPr/>
          <a:lstStyle/>
          <a:p>
            <a:r>
              <a:rPr lang="en-AU" sz="3600" b="0" dirty="0"/>
              <a:t>Women in Agriculture</a:t>
            </a:r>
          </a:p>
        </p:txBody>
      </p:sp>
    </p:spTree>
    <p:extLst>
      <p:ext uri="{BB962C8B-B14F-4D97-AF65-F5344CB8AC3E}">
        <p14:creationId xmlns:p14="http://schemas.microsoft.com/office/powerpoint/2010/main" val="6082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C3F8B-F812-473E-8A8F-C42C557BA76C}"/>
              </a:ext>
            </a:extLst>
          </p:cNvPr>
          <p:cNvSpPr>
            <a:spLocks noGrp="1"/>
          </p:cNvSpPr>
          <p:nvPr>
            <p:ph sz="half" idx="1"/>
          </p:nvPr>
        </p:nvSpPr>
        <p:spPr>
          <a:xfrm>
            <a:off x="2680636" y="3337630"/>
            <a:ext cx="3339164" cy="2672953"/>
          </a:xfrm>
        </p:spPr>
        <p:txBody>
          <a:bodyPr/>
          <a:lstStyle/>
          <a:p>
            <a:r>
              <a:rPr lang="en-AU" sz="1600" b="1" dirty="0">
                <a:solidFill>
                  <a:srgbClr val="098379"/>
                </a:solidFill>
                <a:latin typeface="MrEavesXLModOT" panose="020B0603060502020204" charset="0"/>
                <a:cs typeface="Times New Roman" panose="02020603050405020304" pitchFamily="18" charset="0"/>
                <a:hlinkClick r:id="rId2">
                  <a:extLst>
                    <a:ext uri="{A12FA001-AC4F-418D-AE19-62706E023703}">
                      <ahyp:hlinkClr xmlns:ahyp="http://schemas.microsoft.com/office/drawing/2018/hyperlinkcolor" val="tx"/>
                    </a:ext>
                  </a:extLst>
                </a:hlinkClick>
              </a:rPr>
              <a:t>Gender and Fisheries</a:t>
            </a:r>
            <a:r>
              <a:rPr lang="en-AU" sz="1600" b="1" dirty="0">
                <a:solidFill>
                  <a:srgbClr val="098379"/>
                </a:solidFill>
                <a:latin typeface="MrEavesXLModOT" panose="020B0603060502020204" charset="0"/>
                <a:cs typeface="Times New Roman" panose="02020603050405020304" pitchFamily="18" charset="0"/>
              </a:rPr>
              <a:t>  </a:t>
            </a:r>
          </a:p>
          <a:p>
            <a:r>
              <a:rPr lang="en-US" sz="1600" b="1" dirty="0">
                <a:solidFill>
                  <a:srgbClr val="098379"/>
                </a:solidFill>
                <a:latin typeface="MrEavesXLModOT" panose="020B0603060502020204" charset="0"/>
                <a:cs typeface="Times New Roman" panose="02020603050405020304" pitchFamily="18" charset="0"/>
                <a:hlinkClick r:id="rId3">
                  <a:extLst>
                    <a:ext uri="{A12FA001-AC4F-418D-AE19-62706E023703}">
                      <ahyp:hlinkClr xmlns:ahyp="http://schemas.microsoft.com/office/drawing/2018/hyperlinkcolor" val="tx"/>
                    </a:ext>
                  </a:extLst>
                </a:hlinkClick>
              </a:rPr>
              <a:t>Gender and Livestock</a:t>
            </a:r>
            <a:endParaRPr lang="en-AU" sz="1600" b="1" dirty="0">
              <a:solidFill>
                <a:srgbClr val="098379"/>
              </a:solidFill>
              <a:latin typeface="MrEavesXLModOT" panose="020B0603060502020204" charset="0"/>
              <a:cs typeface="Times New Roman" panose="02020603050405020304" pitchFamily="18" charset="0"/>
            </a:endParaRPr>
          </a:p>
          <a:p>
            <a:r>
              <a:rPr lang="en-US" sz="1600" b="1" dirty="0">
                <a:solidFill>
                  <a:srgbClr val="098379"/>
                </a:solidFill>
                <a:latin typeface="MrEavesXLModOT" panose="020B0603060502020204" charset="0"/>
                <a:cs typeface="Times New Roman" panose="02020603050405020304" pitchFamily="18" charset="0"/>
                <a:hlinkClick r:id="rId4">
                  <a:extLst>
                    <a:ext uri="{A12FA001-AC4F-418D-AE19-62706E023703}">
                      <ahyp:hlinkClr xmlns:ahyp="http://schemas.microsoft.com/office/drawing/2018/hyperlinkcolor" val="tx"/>
                    </a:ext>
                  </a:extLst>
                </a:hlinkClick>
              </a:rPr>
              <a:t>Gender and Water</a:t>
            </a:r>
            <a:endParaRPr lang="en-AU" sz="1600" b="1" dirty="0">
              <a:solidFill>
                <a:srgbClr val="098379"/>
              </a:solidFill>
              <a:latin typeface="MrEavesXLModOT" panose="020B0603060502020204" charset="0"/>
              <a:cs typeface="Times New Roman" panose="02020603050405020304" pitchFamily="18" charset="0"/>
            </a:endParaRPr>
          </a:p>
          <a:p>
            <a:r>
              <a:rPr lang="en-US" sz="1600" b="1" dirty="0">
                <a:solidFill>
                  <a:srgbClr val="098379"/>
                </a:solidFill>
                <a:latin typeface="MrEavesXLModOT" panose="020B0603060502020204" charset="0"/>
                <a:cs typeface="Times New Roman" panose="02020603050405020304" pitchFamily="18" charset="0"/>
                <a:hlinkClick r:id="rId5">
                  <a:extLst>
                    <a:ext uri="{A12FA001-AC4F-418D-AE19-62706E023703}">
                      <ahyp:hlinkClr xmlns:ahyp="http://schemas.microsoft.com/office/drawing/2018/hyperlinkcolor" val="tx"/>
                    </a:ext>
                  </a:extLst>
                </a:hlinkClick>
              </a:rPr>
              <a:t>Gender and Wheat/Maize </a:t>
            </a:r>
            <a:endParaRPr lang="en-AU" sz="1600" b="1" dirty="0">
              <a:solidFill>
                <a:srgbClr val="098379"/>
              </a:solidFill>
              <a:latin typeface="MrEavesXLModOT" panose="020B0603060502020204" charset="0"/>
              <a:cs typeface="Times New Roman" panose="02020603050405020304" pitchFamily="18" charset="0"/>
            </a:endParaRPr>
          </a:p>
          <a:p>
            <a:r>
              <a:rPr lang="en-US" sz="1600" b="1" dirty="0">
                <a:solidFill>
                  <a:srgbClr val="098379"/>
                </a:solidFill>
                <a:latin typeface="MrEavesXLModOT" panose="020B0603060502020204" charset="0"/>
                <a:cs typeface="Times New Roman" panose="02020603050405020304" pitchFamily="18" charset="0"/>
                <a:hlinkClick r:id="rId6">
                  <a:extLst>
                    <a:ext uri="{A12FA001-AC4F-418D-AE19-62706E023703}">
                      <ahyp:hlinkClr xmlns:ahyp="http://schemas.microsoft.com/office/drawing/2018/hyperlinkcolor" val="tx"/>
                    </a:ext>
                  </a:extLst>
                </a:hlinkClick>
              </a:rPr>
              <a:t>Gender and Rice</a:t>
            </a:r>
            <a:r>
              <a:rPr lang="en-US" sz="1600" b="1" dirty="0">
                <a:solidFill>
                  <a:srgbClr val="098379"/>
                </a:solidFill>
                <a:latin typeface="MrEavesXLModOT" panose="020B0603060502020204" charset="0"/>
                <a:cs typeface="Times New Roman" panose="02020603050405020304" pitchFamily="18" charset="0"/>
              </a:rPr>
              <a:t> </a:t>
            </a:r>
            <a:endParaRPr lang="en-AU" sz="1600" b="1" dirty="0">
              <a:solidFill>
                <a:srgbClr val="098379"/>
              </a:solidFill>
              <a:latin typeface="MrEavesXLModOT" panose="020B0603060502020204" charset="0"/>
              <a:cs typeface="Times New Roman" panose="02020603050405020304" pitchFamily="18" charset="0"/>
            </a:endParaRPr>
          </a:p>
          <a:p>
            <a:r>
              <a:rPr lang="en-US" sz="1600" b="1" dirty="0">
                <a:solidFill>
                  <a:srgbClr val="098379"/>
                </a:solidFill>
                <a:latin typeface="MrEavesXLModOT" panose="020B0603060502020204" charset="0"/>
                <a:cs typeface="Times New Roman" panose="02020603050405020304" pitchFamily="18" charset="0"/>
                <a:hlinkClick r:id="rId7">
                  <a:extLst>
                    <a:ext uri="{A12FA001-AC4F-418D-AE19-62706E023703}">
                      <ahyp:hlinkClr xmlns:ahyp="http://schemas.microsoft.com/office/drawing/2018/hyperlinkcolor" val="tx"/>
                    </a:ext>
                  </a:extLst>
                </a:hlinkClick>
              </a:rPr>
              <a:t>CIAT Gender Analysis</a:t>
            </a:r>
            <a:r>
              <a:rPr lang="en-US" sz="1600" b="1" dirty="0">
                <a:solidFill>
                  <a:srgbClr val="098379"/>
                </a:solidFill>
                <a:latin typeface="MrEavesXLModOT" panose="020B0603060502020204" charset="0"/>
                <a:cs typeface="Times New Roman" panose="02020603050405020304" pitchFamily="18" charset="0"/>
              </a:rPr>
              <a:t> </a:t>
            </a:r>
            <a:endParaRPr lang="en-AU" sz="1600" b="1" dirty="0">
              <a:solidFill>
                <a:srgbClr val="098379"/>
              </a:solidFill>
              <a:latin typeface="MrEavesXLModOT" panose="020B0603060502020204" charset="0"/>
              <a:cs typeface="Times New Roman" panose="02020603050405020304" pitchFamily="18" charset="0"/>
            </a:endParaRPr>
          </a:p>
          <a:p>
            <a:endParaRPr lang="en-AU" sz="2000" dirty="0"/>
          </a:p>
        </p:txBody>
      </p:sp>
      <p:sp>
        <p:nvSpPr>
          <p:cNvPr id="5" name="Content Placeholder 4">
            <a:extLst>
              <a:ext uri="{FF2B5EF4-FFF2-40B4-BE49-F238E27FC236}">
                <a16:creationId xmlns:a16="http://schemas.microsoft.com/office/drawing/2014/main" id="{53B719C2-38D1-4BD4-8B98-182FF65C8957}"/>
              </a:ext>
            </a:extLst>
          </p:cNvPr>
          <p:cNvSpPr>
            <a:spLocks noGrp="1"/>
          </p:cNvSpPr>
          <p:nvPr>
            <p:ph sz="half" idx="2"/>
          </p:nvPr>
        </p:nvSpPr>
        <p:spPr>
          <a:xfrm>
            <a:off x="6096000" y="3337629"/>
            <a:ext cx="3620703" cy="2672953"/>
          </a:xfrm>
        </p:spPr>
        <p:txBody>
          <a:bodyPr/>
          <a:lstStyle/>
          <a:p>
            <a:r>
              <a:rPr lang="en-US" sz="1600" b="1" i="0" u="none" strike="noStrike" dirty="0">
                <a:solidFill>
                  <a:srgbClr val="098379"/>
                </a:solidFill>
                <a:effectLst/>
                <a:latin typeface="MrEavesXLModOT" panose="020B060306050202020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Gender and Potatoes</a:t>
            </a:r>
            <a:r>
              <a:rPr lang="en-US" sz="1600" dirty="0">
                <a:solidFill>
                  <a:srgbClr val="098379"/>
                </a:solidFill>
                <a:effectLst/>
                <a:latin typeface="MrEavesXLModOT" panose="020B0603060502020204" charset="0"/>
                <a:ea typeface="Calibri" panose="020F0502020204030204" pitchFamily="34" charset="0"/>
                <a:cs typeface="Times New Roman" panose="02020603050405020304" pitchFamily="18" charset="0"/>
              </a:rPr>
              <a:t> </a:t>
            </a:r>
            <a:endParaRPr lang="en-AU" sz="1600" dirty="0">
              <a:solidFill>
                <a:srgbClr val="098379"/>
              </a:solidFill>
              <a:effectLst/>
              <a:latin typeface="MrEavesXLModOT" panose="020B0603060502020204" charset="0"/>
              <a:ea typeface="Calibri" panose="020F0502020204030204" pitchFamily="34" charset="0"/>
              <a:cs typeface="Times New Roman" panose="02020603050405020304" pitchFamily="18" charset="0"/>
            </a:endParaRPr>
          </a:p>
          <a:p>
            <a:r>
              <a:rPr lang="en-US" sz="1600" b="1" i="0" u="none" strike="noStrike" dirty="0">
                <a:solidFill>
                  <a:srgbClr val="098379"/>
                </a:solidFill>
                <a:effectLst/>
                <a:latin typeface="MrEavesXLModOT" panose="020B060306050202020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Gender and Semi-Arid tropics</a:t>
            </a:r>
            <a:endParaRPr lang="en-AU" sz="1600" dirty="0">
              <a:solidFill>
                <a:srgbClr val="098379"/>
              </a:solidFill>
              <a:effectLst/>
              <a:latin typeface="MrEavesXLModOT" panose="020B0603060502020204" charset="0"/>
              <a:ea typeface="Calibri" panose="020F0502020204030204" pitchFamily="34" charset="0"/>
              <a:cs typeface="Times New Roman" panose="02020603050405020304" pitchFamily="18" charset="0"/>
            </a:endParaRPr>
          </a:p>
          <a:p>
            <a:r>
              <a:rPr lang="en-US" sz="1600" b="1" i="0" u="none" strike="noStrike" dirty="0">
                <a:solidFill>
                  <a:srgbClr val="098379"/>
                </a:solidFill>
                <a:effectLst/>
                <a:latin typeface="MrEavesXLModOT" panose="020B060306050202020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Gender and Dry areas</a:t>
            </a:r>
            <a:r>
              <a:rPr lang="en-US" sz="1600" dirty="0">
                <a:solidFill>
                  <a:srgbClr val="098379"/>
                </a:solidFill>
                <a:effectLst/>
                <a:latin typeface="MrEavesXLModOT" panose="020B0603060502020204" charset="0"/>
                <a:ea typeface="Calibri" panose="020F0502020204030204" pitchFamily="34" charset="0"/>
                <a:cs typeface="Times New Roman" panose="02020603050405020304" pitchFamily="18" charset="0"/>
              </a:rPr>
              <a:t> </a:t>
            </a:r>
            <a:endParaRPr lang="en-AU" sz="1600" dirty="0">
              <a:solidFill>
                <a:srgbClr val="098379"/>
              </a:solidFill>
              <a:effectLst/>
              <a:latin typeface="MrEavesXLModOT" panose="020B0603060502020204" charset="0"/>
              <a:ea typeface="Calibri" panose="020F0502020204030204" pitchFamily="34" charset="0"/>
              <a:cs typeface="Times New Roman" panose="02020603050405020304" pitchFamily="18" charset="0"/>
            </a:endParaRPr>
          </a:p>
          <a:p>
            <a:pPr>
              <a:lnSpc>
                <a:spcPct val="150000"/>
              </a:lnSpc>
            </a:pPr>
            <a:r>
              <a:rPr lang="en-US" sz="1600" b="1" dirty="0">
                <a:solidFill>
                  <a:srgbClr val="1B1A19"/>
                </a:solidFill>
                <a:latin typeface="MrEavesXLModOT" panose="020B0603060502020204" charset="0"/>
                <a:ea typeface="Calibri" panose="020F0502020204030204" pitchFamily="34" charset="0"/>
                <a:cs typeface="Times New Roman" panose="02020603050405020304" pitchFamily="18" charset="0"/>
              </a:rPr>
              <a:t>Additional projects are listed on slide 16.</a:t>
            </a:r>
            <a:endParaRPr lang="en-AU" sz="1600" b="1" dirty="0">
              <a:solidFill>
                <a:srgbClr val="1B1A19"/>
              </a:solidFill>
              <a:effectLst/>
              <a:latin typeface="MrEavesXLModOT" panose="020B0603060502020204" charset="0"/>
              <a:ea typeface="Calibri" panose="020F0502020204030204" pitchFamily="34" charset="0"/>
              <a:cs typeface="Times New Roman" panose="02020603050405020304" pitchFamily="18" charset="0"/>
            </a:endParaRPr>
          </a:p>
          <a:p>
            <a:endParaRPr lang="en-AU" sz="2000" dirty="0"/>
          </a:p>
        </p:txBody>
      </p:sp>
      <p:sp>
        <p:nvSpPr>
          <p:cNvPr id="6" name="Text Placeholder 5">
            <a:extLst>
              <a:ext uri="{FF2B5EF4-FFF2-40B4-BE49-F238E27FC236}">
                <a16:creationId xmlns:a16="http://schemas.microsoft.com/office/drawing/2014/main" id="{0DD2E7DF-6D1E-482B-B709-8C3B296CDDAE}"/>
              </a:ext>
            </a:extLst>
          </p:cNvPr>
          <p:cNvSpPr>
            <a:spLocks noGrp="1"/>
          </p:cNvSpPr>
          <p:nvPr>
            <p:ph type="body" sz="quarter" idx="10"/>
          </p:nvPr>
        </p:nvSpPr>
        <p:spPr>
          <a:xfrm>
            <a:off x="1078030" y="1575042"/>
            <a:ext cx="10275770" cy="1666921"/>
          </a:xfrm>
        </p:spPr>
        <p:txBody>
          <a:bodyPr/>
          <a:lstStyle/>
          <a:p>
            <a:r>
              <a:rPr lang="en-AU" sz="1800" dirty="0">
                <a:solidFill>
                  <a:schemeClr val="tx1"/>
                </a:solidFill>
                <a:latin typeface="MrEavesXLModOT" panose="020B0603060502020204" charset="0"/>
              </a:rPr>
              <a:t>Review up to three of the following articles on how organisations such as ACIAR are supporting women in agriculture around the world. Write notes on the challenges and opportunities and how they are being addressed.</a:t>
            </a:r>
          </a:p>
          <a:p>
            <a:r>
              <a:rPr lang="en-AU" sz="1800" dirty="0">
                <a:solidFill>
                  <a:schemeClr val="tx1"/>
                </a:solidFill>
                <a:latin typeface="MrEavesXLModOT" panose="020B0603060502020204" charset="0"/>
              </a:rPr>
              <a:t>Select one of these to investigate further.</a:t>
            </a:r>
          </a:p>
        </p:txBody>
      </p:sp>
      <p:sp>
        <p:nvSpPr>
          <p:cNvPr id="8" name="Title 1">
            <a:extLst>
              <a:ext uri="{FF2B5EF4-FFF2-40B4-BE49-F238E27FC236}">
                <a16:creationId xmlns:a16="http://schemas.microsoft.com/office/drawing/2014/main" id="{16E7D7A9-DEEF-4F80-BBEA-348A39E6A351}"/>
              </a:ext>
            </a:extLst>
          </p:cNvPr>
          <p:cNvSpPr txBox="1">
            <a:spLocks noGrp="1"/>
          </p:cNvSpPr>
          <p:nvPr>
            <p:ph type="title"/>
          </p:nvPr>
        </p:nvSpPr>
        <p:spPr>
          <a:xfrm>
            <a:off x="1078030" y="736496"/>
            <a:ext cx="10315146" cy="752979"/>
          </a:xfrm>
          <a:prstGeom prst="rect">
            <a:avLst/>
          </a:prstGeo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b="1" i="0" kern="1200">
                <a:solidFill>
                  <a:srgbClr val="098379"/>
                </a:solidFill>
                <a:latin typeface="MrEavesXLModOT" panose="020B0603060502020204" pitchFamily="34" charset="77"/>
                <a:ea typeface="+mj-ea"/>
                <a:cs typeface="+mj-cs"/>
              </a:defRPr>
            </a:lvl1pPr>
          </a:lstStyle>
          <a:p>
            <a:r>
              <a:rPr lang="en-US" sz="3600" b="0" dirty="0"/>
              <a:t>Projects supporting Women in Agriculture</a:t>
            </a:r>
            <a:endParaRPr lang="en-US" sz="3600" b="0" dirty="0">
              <a:latin typeface="+mj-lt"/>
            </a:endParaRPr>
          </a:p>
        </p:txBody>
      </p:sp>
    </p:spTree>
    <p:extLst>
      <p:ext uri="{BB962C8B-B14F-4D97-AF65-F5344CB8AC3E}">
        <p14:creationId xmlns:p14="http://schemas.microsoft.com/office/powerpoint/2010/main" val="121183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50FB31-9F8D-431F-88E1-77AF6DCF520B}"/>
              </a:ext>
            </a:extLst>
          </p:cNvPr>
          <p:cNvSpPr>
            <a:spLocks noGrp="1"/>
          </p:cNvSpPr>
          <p:nvPr>
            <p:ph sz="half" idx="1"/>
          </p:nvPr>
        </p:nvSpPr>
        <p:spPr>
          <a:xfrm>
            <a:off x="1076277" y="1871577"/>
            <a:ext cx="5845161" cy="4194314"/>
          </a:xfrm>
        </p:spPr>
        <p:txBody>
          <a:bodyPr>
            <a:normAutofit/>
          </a:bodyPr>
          <a:lstStyle/>
          <a:p>
            <a:pPr marL="342900" indent="-342900">
              <a:spcBef>
                <a:spcPts val="1800"/>
              </a:spcBef>
              <a:buFont typeface="+mj-lt"/>
              <a:buAutoNum type="arabicPeriod"/>
            </a:pPr>
            <a:r>
              <a:rPr lang="en-US" sz="2000" dirty="0">
                <a:latin typeface="MrEavesXLModOT" panose="020B0603060502020204" pitchFamily="34" charset="0"/>
              </a:rPr>
              <a:t>Select one of the case studies and produce a </a:t>
            </a:r>
            <a:br>
              <a:rPr lang="en-US" sz="2000" dirty="0">
                <a:latin typeface="MrEavesXLModOT" panose="020B0603060502020204" pitchFamily="34" charset="0"/>
              </a:rPr>
            </a:br>
            <a:r>
              <a:rPr lang="en-US" sz="2000" dirty="0">
                <a:latin typeface="MrEavesXLModOT" panose="020B0603060502020204" pitchFamily="34" charset="0"/>
              </a:rPr>
              <a:t>3-minute video to share your learning. </a:t>
            </a:r>
            <a:endParaRPr lang="en-AU" sz="2000" dirty="0">
              <a:latin typeface="MrEavesXLModOT" panose="020B0603060502020204" pitchFamily="34" charset="0"/>
            </a:endParaRPr>
          </a:p>
          <a:p>
            <a:pPr marL="342900" indent="-342900">
              <a:spcBef>
                <a:spcPts val="1800"/>
              </a:spcBef>
              <a:buFont typeface="+mj-lt"/>
              <a:buAutoNum type="arabicPeriod"/>
            </a:pPr>
            <a:r>
              <a:rPr lang="en-AU" sz="2000" dirty="0">
                <a:latin typeface="MrEavesXLModOT" panose="020B0603060502020204" pitchFamily="34" charset="0"/>
              </a:rPr>
              <a:t>Develop success criteria to access the options presented by student groups.</a:t>
            </a:r>
          </a:p>
          <a:p>
            <a:pPr marL="342900" indent="-342900">
              <a:spcBef>
                <a:spcPts val="1800"/>
              </a:spcBef>
              <a:buFont typeface="+mj-lt"/>
              <a:buAutoNum type="arabicPeriod"/>
            </a:pPr>
            <a:r>
              <a:rPr lang="en-AU" sz="2000" dirty="0">
                <a:latin typeface="MrEavesXLModOT" panose="020B0603060502020204" pitchFamily="34" charset="0"/>
              </a:rPr>
              <a:t>Share your video with your class and access them against agreed success criteria. </a:t>
            </a:r>
          </a:p>
          <a:p>
            <a:pPr marL="342900" indent="-342900">
              <a:spcBef>
                <a:spcPts val="1800"/>
              </a:spcBef>
              <a:buFont typeface="+mj-lt"/>
              <a:buAutoNum type="arabicPeriod"/>
            </a:pPr>
            <a:r>
              <a:rPr lang="en-AU" sz="2000" dirty="0">
                <a:latin typeface="MrEavesXLModOT" panose="020B0603060502020204" pitchFamily="34" charset="0"/>
              </a:rPr>
              <a:t>Send the top 3 – 5 to the Crawford Fund.</a:t>
            </a:r>
          </a:p>
        </p:txBody>
      </p:sp>
      <p:pic>
        <p:nvPicPr>
          <p:cNvPr id="6" name="Graphic 5" descr="Film strip outline">
            <a:extLst>
              <a:ext uri="{FF2B5EF4-FFF2-40B4-BE49-F238E27FC236}">
                <a16:creationId xmlns:a16="http://schemas.microsoft.com/office/drawing/2014/main" id="{5BA6B5F0-BC9D-47E9-B6FD-D3C28EBF3C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9608" y="1364064"/>
            <a:ext cx="4194314" cy="4194314"/>
          </a:xfrm>
          <a:prstGeom prst="rect">
            <a:avLst/>
          </a:prstGeom>
        </p:spPr>
      </p:pic>
      <p:sp>
        <p:nvSpPr>
          <p:cNvPr id="2" name="Title 1">
            <a:extLst>
              <a:ext uri="{FF2B5EF4-FFF2-40B4-BE49-F238E27FC236}">
                <a16:creationId xmlns:a16="http://schemas.microsoft.com/office/drawing/2014/main" id="{9B8713BD-459B-463B-9BAE-D2397652226C}"/>
              </a:ext>
            </a:extLst>
          </p:cNvPr>
          <p:cNvSpPr>
            <a:spLocks noGrp="1"/>
          </p:cNvSpPr>
          <p:nvPr>
            <p:ph type="title"/>
          </p:nvPr>
        </p:nvSpPr>
        <p:spPr>
          <a:xfrm>
            <a:off x="1076278" y="792109"/>
            <a:ext cx="10277522" cy="562631"/>
          </a:xfrm>
        </p:spPr>
        <p:txBody>
          <a:bodyPr anchor="b">
            <a:noAutofit/>
          </a:bodyPr>
          <a:lstStyle/>
          <a:p>
            <a:r>
              <a:rPr lang="en-AU" sz="3600" b="0" dirty="0"/>
              <a:t>Video</a:t>
            </a:r>
          </a:p>
        </p:txBody>
      </p:sp>
    </p:spTree>
    <p:extLst>
      <p:ext uri="{BB962C8B-B14F-4D97-AF65-F5344CB8AC3E}">
        <p14:creationId xmlns:p14="http://schemas.microsoft.com/office/powerpoint/2010/main" val="137295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925C-00D3-9D74-051F-573C853AF6DB}"/>
              </a:ext>
            </a:extLst>
          </p:cNvPr>
          <p:cNvSpPr>
            <a:spLocks noGrp="1"/>
          </p:cNvSpPr>
          <p:nvPr>
            <p:ph type="title"/>
          </p:nvPr>
        </p:nvSpPr>
        <p:spPr>
          <a:xfrm>
            <a:off x="838200" y="365127"/>
            <a:ext cx="10515600" cy="668543"/>
          </a:xfrm>
        </p:spPr>
        <p:txBody>
          <a:bodyPr/>
          <a:lstStyle/>
          <a:p>
            <a:r>
              <a:rPr lang="en-AU" sz="2000" b="0" kern="0" cap="all" dirty="0">
                <a:solidFill>
                  <a:schemeClr val="accent2"/>
                </a:solidFill>
                <a:effectLst/>
                <a:latin typeface="MrEavesXLModOT" panose="020B0603060502020204" pitchFamily="34" charset="0"/>
                <a:cs typeface="Times New Roman" panose="02020603050405020304" pitchFamily="18" charset="0"/>
              </a:rPr>
              <a:t>Module 5: </a:t>
            </a:r>
            <a:r>
              <a:rPr lang="en-AU" sz="2000" b="0" kern="0" cap="all" dirty="0">
                <a:solidFill>
                  <a:schemeClr val="accent2"/>
                </a:solidFill>
                <a:latin typeface="MrEavesXLModOT" panose="020B0603060502020204" pitchFamily="34" charset="0"/>
                <a:ea typeface="Yu Gothic" panose="020B0400000000000000" pitchFamily="34" charset="-128"/>
                <a:cs typeface="Times New Roman" panose="02020603050405020304" pitchFamily="18" charset="0"/>
              </a:rPr>
              <a:t>GENDER DIMENTIONS IN Agriculture – video Rubric</a:t>
            </a:r>
            <a:endParaRPr lang="en-AU" sz="2000" b="0" dirty="0">
              <a:solidFill>
                <a:schemeClr val="accent2"/>
              </a:solidFill>
              <a:latin typeface="MrEavesXLModOT" panose="020B0603060502020204" pitchFamily="34" charset="0"/>
            </a:endParaRPr>
          </a:p>
        </p:txBody>
      </p:sp>
      <p:graphicFrame>
        <p:nvGraphicFramePr>
          <p:cNvPr id="4" name="Table 4">
            <a:extLst>
              <a:ext uri="{FF2B5EF4-FFF2-40B4-BE49-F238E27FC236}">
                <a16:creationId xmlns:a16="http://schemas.microsoft.com/office/drawing/2014/main" id="{15F94A46-30AB-A00F-ED50-85C6BB0B9913}"/>
              </a:ext>
            </a:extLst>
          </p:cNvPr>
          <p:cNvGraphicFramePr>
            <a:graphicFrameLocks noGrp="1"/>
          </p:cNvGraphicFramePr>
          <p:nvPr>
            <p:ph idx="1"/>
            <p:extLst>
              <p:ext uri="{D42A27DB-BD31-4B8C-83A1-F6EECF244321}">
                <p14:modId xmlns:p14="http://schemas.microsoft.com/office/powerpoint/2010/main" val="952410251"/>
              </p:ext>
            </p:extLst>
          </p:nvPr>
        </p:nvGraphicFramePr>
        <p:xfrm>
          <a:off x="838199" y="1405820"/>
          <a:ext cx="10773695" cy="4001086"/>
        </p:xfrm>
        <a:graphic>
          <a:graphicData uri="http://schemas.openxmlformats.org/drawingml/2006/table">
            <a:tbl>
              <a:tblPr firstRow="1" bandRow="1">
                <a:tableStyleId>{5C22544A-7EE6-4342-B048-85BDC9FD1C3A}</a:tableStyleId>
              </a:tblPr>
              <a:tblGrid>
                <a:gridCol w="1365260">
                  <a:extLst>
                    <a:ext uri="{9D8B030D-6E8A-4147-A177-3AD203B41FA5}">
                      <a16:colId xmlns:a16="http://schemas.microsoft.com/office/drawing/2014/main" val="954017965"/>
                    </a:ext>
                  </a:extLst>
                </a:gridCol>
                <a:gridCol w="1881687">
                  <a:extLst>
                    <a:ext uri="{9D8B030D-6E8A-4147-A177-3AD203B41FA5}">
                      <a16:colId xmlns:a16="http://schemas.microsoft.com/office/drawing/2014/main" val="2555550172"/>
                    </a:ext>
                  </a:extLst>
                </a:gridCol>
                <a:gridCol w="1881687">
                  <a:extLst>
                    <a:ext uri="{9D8B030D-6E8A-4147-A177-3AD203B41FA5}">
                      <a16:colId xmlns:a16="http://schemas.microsoft.com/office/drawing/2014/main" val="693199215"/>
                    </a:ext>
                  </a:extLst>
                </a:gridCol>
                <a:gridCol w="1881687">
                  <a:extLst>
                    <a:ext uri="{9D8B030D-6E8A-4147-A177-3AD203B41FA5}">
                      <a16:colId xmlns:a16="http://schemas.microsoft.com/office/drawing/2014/main" val="1190821570"/>
                    </a:ext>
                  </a:extLst>
                </a:gridCol>
                <a:gridCol w="1881687">
                  <a:extLst>
                    <a:ext uri="{9D8B030D-6E8A-4147-A177-3AD203B41FA5}">
                      <a16:colId xmlns:a16="http://schemas.microsoft.com/office/drawing/2014/main" val="1411263258"/>
                    </a:ext>
                  </a:extLst>
                </a:gridCol>
                <a:gridCol w="1881687">
                  <a:extLst>
                    <a:ext uri="{9D8B030D-6E8A-4147-A177-3AD203B41FA5}">
                      <a16:colId xmlns:a16="http://schemas.microsoft.com/office/drawing/2014/main" val="727258960"/>
                    </a:ext>
                  </a:extLst>
                </a:gridCol>
              </a:tblGrid>
              <a:tr h="386119">
                <a:tc>
                  <a:txBody>
                    <a:bodyPr/>
                    <a:lstStyle/>
                    <a:p>
                      <a:pPr marL="228600" algn="ctr">
                        <a:lnSpc>
                          <a:spcPct val="115000"/>
                        </a:lnSpc>
                        <a:spcBef>
                          <a:spcPts val="500"/>
                        </a:spcBef>
                        <a:spcAft>
                          <a:spcPts val="1000"/>
                        </a:spcAft>
                      </a:pPr>
                      <a:r>
                        <a:rPr lang="en-AU" sz="1100" b="1" dirty="0">
                          <a:effectLst/>
                          <a:latin typeface="Calibri" panose="020F0502020204030204" pitchFamily="34" charset="0"/>
                          <a:ea typeface="Yu Gothic" panose="020B0400000000000000" pitchFamily="34" charset="-128"/>
                          <a:cs typeface="Times New Roman" panose="02020603050405020304" pitchFamily="18" charset="0"/>
                        </a:rPr>
                        <a:t> </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tc>
                  <a:txBody>
                    <a:bodyPr/>
                    <a:lstStyle/>
                    <a:p>
                      <a:pPr marL="90170" algn="ctr">
                        <a:lnSpc>
                          <a:spcPct val="115000"/>
                        </a:lnSpc>
                        <a:spcBef>
                          <a:spcPts val="500"/>
                        </a:spcBef>
                        <a:spcAft>
                          <a:spcPts val="1000"/>
                        </a:spcAft>
                      </a:pPr>
                      <a:r>
                        <a:rPr lang="en-AU" sz="110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A</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tc>
                  <a:txBody>
                    <a:bodyPr/>
                    <a:lstStyle/>
                    <a:p>
                      <a:pPr marL="90170" algn="ctr">
                        <a:lnSpc>
                          <a:spcPct val="115000"/>
                        </a:lnSpc>
                        <a:spcBef>
                          <a:spcPts val="500"/>
                        </a:spcBef>
                        <a:spcAft>
                          <a:spcPts val="1000"/>
                        </a:spcAft>
                      </a:pPr>
                      <a:r>
                        <a:rPr lang="en-AU" sz="110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B</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tc>
                  <a:txBody>
                    <a:bodyPr/>
                    <a:lstStyle/>
                    <a:p>
                      <a:pPr marL="90170" algn="ctr">
                        <a:lnSpc>
                          <a:spcPct val="115000"/>
                        </a:lnSpc>
                        <a:spcBef>
                          <a:spcPts val="500"/>
                        </a:spcBef>
                        <a:spcAft>
                          <a:spcPts val="1000"/>
                        </a:spcAft>
                      </a:pPr>
                      <a:r>
                        <a:rPr lang="en-AU" sz="110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C</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tc>
                  <a:txBody>
                    <a:bodyPr/>
                    <a:lstStyle/>
                    <a:p>
                      <a:pPr marL="90170" algn="ctr">
                        <a:lnSpc>
                          <a:spcPct val="115000"/>
                        </a:lnSpc>
                        <a:spcBef>
                          <a:spcPts val="500"/>
                        </a:spcBef>
                        <a:spcAft>
                          <a:spcPts val="1000"/>
                        </a:spcAft>
                      </a:pPr>
                      <a:r>
                        <a:rPr lang="en-AU" sz="110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D</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tc>
                  <a:txBody>
                    <a:bodyPr/>
                    <a:lstStyle/>
                    <a:p>
                      <a:pPr marL="90170" algn="ctr">
                        <a:lnSpc>
                          <a:spcPct val="115000"/>
                        </a:lnSpc>
                        <a:spcBef>
                          <a:spcPts val="500"/>
                        </a:spcBef>
                        <a:spcAft>
                          <a:spcPts val="1000"/>
                        </a:spcAft>
                      </a:pPr>
                      <a:r>
                        <a:rPr lang="en-AU" sz="1100" b="1"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E</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nchor="ctr"/>
                </a:tc>
                <a:extLst>
                  <a:ext uri="{0D108BD9-81ED-4DB2-BD59-A6C34878D82A}">
                    <a16:rowId xmlns:a16="http://schemas.microsoft.com/office/drawing/2014/main" val="397099251"/>
                  </a:ext>
                </a:extLst>
              </a:tr>
              <a:tr h="559720">
                <a:tc rowSpan="2">
                  <a:txBody>
                    <a:bodyPr/>
                    <a:lstStyle/>
                    <a:p>
                      <a:pPr marL="71755" marR="71755" algn="ctr">
                        <a:lnSpc>
                          <a:spcPct val="115000"/>
                        </a:lnSpc>
                        <a:spcBef>
                          <a:spcPts val="500"/>
                        </a:spcBef>
                        <a:spcAft>
                          <a:spcPts val="1000"/>
                        </a:spcAft>
                      </a:pPr>
                      <a:r>
                        <a:rPr lang="en-AU" sz="1000" dirty="0">
                          <a:effectLst/>
                          <a:latin typeface="Calibri" panose="020F0502020204030204" pitchFamily="34" charset="0"/>
                          <a:ea typeface="Yu Gothic" panose="020B0400000000000000" pitchFamily="34" charset="-128"/>
                          <a:cs typeface="Times New Roman" panose="02020603050405020304" pitchFamily="18" charset="0"/>
                        </a:rPr>
                        <a:t>Knowledge and understanding</a:t>
                      </a:r>
                      <a:endParaRPr lang="en-AU" sz="12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comprehensive explanation of a project supporting women in agriculture  </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detailed explanation of a project supporting women in agriculture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explanation of a project supporting women in agriculture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description of a project supporting women in agriculture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statements about a project supporting women in agriculture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extLst>
                  <a:ext uri="{0D108BD9-81ED-4DB2-BD59-A6C34878D82A}">
                    <a16:rowId xmlns:a16="http://schemas.microsoft.com/office/drawing/2014/main" val="3763448326"/>
                  </a:ext>
                </a:extLst>
              </a:tr>
              <a:tr h="686894">
                <a:tc vMerge="1">
                  <a:txBody>
                    <a:bodyPr/>
                    <a:lstStyle/>
                    <a:p>
                      <a:endParaRPr lang="en-AU"/>
                    </a:p>
                  </a:txBody>
                  <a:tcPr/>
                </a:tc>
                <a:tc>
                  <a:txBody>
                    <a:bodyPr/>
                    <a:lstStyle/>
                    <a:p>
                      <a:pPr marL="90170" indent="-107950">
                        <a:lnSpc>
                          <a:spcPct val="105000"/>
                        </a:lnSpc>
                        <a:spcBef>
                          <a:spcPts val="100"/>
                        </a:spcBef>
                        <a:spcAft>
                          <a:spcPts val="50"/>
                        </a:spcAft>
                        <a:tabLst>
                          <a:tab pos="107950" algn="l"/>
                          <a:tab pos="457200" algn="l"/>
                        </a:tabLst>
                      </a:pPr>
                      <a:r>
                        <a:rPr lang="en-AU" sz="90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discerning analysis of a project supporting women in agriculture using environmental, social and economic criteria</a:t>
                      </a:r>
                      <a:endParaRPr lang="en-AU" sz="9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marL="90170" indent="-107950">
                        <a:lnSpc>
                          <a:spcPct val="105000"/>
                        </a:lnSpc>
                        <a:spcBef>
                          <a:spcPts val="100"/>
                        </a:spcBef>
                        <a:spcAft>
                          <a:spcPts val="50"/>
                        </a:spcAft>
                        <a:tabLst>
                          <a:tab pos="107950" algn="l"/>
                          <a:tab pos="457200" algn="l"/>
                        </a:tabLst>
                      </a:pPr>
                      <a:r>
                        <a:rPr lang="en-AU" sz="90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informed analysis of a project supporting women in agriculture using environmental, social and economic criteria</a:t>
                      </a:r>
                      <a:endParaRPr lang="en-AU" sz="9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marL="90170" indent="-107950">
                        <a:lnSpc>
                          <a:spcPct val="105000"/>
                        </a:lnSpc>
                        <a:spcBef>
                          <a:spcPts val="100"/>
                        </a:spcBef>
                        <a:spcAft>
                          <a:spcPts val="50"/>
                        </a:spcAft>
                        <a:tabLst>
                          <a:tab pos="107950" algn="l"/>
                          <a:tab pos="457200" algn="l"/>
                        </a:tabLst>
                      </a:pPr>
                      <a:r>
                        <a:rPr lang="en-AU" sz="90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analysis of a project supporting women in agriculture using environmental, social and economic criteria</a:t>
                      </a:r>
                      <a:endParaRPr lang="en-AU" sz="9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marL="90170" indent="-107950">
                        <a:lnSpc>
                          <a:spcPct val="105000"/>
                        </a:lnSpc>
                        <a:spcBef>
                          <a:spcPts val="100"/>
                        </a:spcBef>
                        <a:spcAft>
                          <a:spcPts val="50"/>
                        </a:spcAft>
                        <a:tabLst>
                          <a:tab pos="107950" algn="l"/>
                          <a:tab pos="457200" algn="l"/>
                        </a:tabLst>
                      </a:pPr>
                      <a:r>
                        <a:rPr lang="en-AU" sz="90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explanation of a project supporting women in agriculture using aspects of environmental, social and economic criteria</a:t>
                      </a:r>
                      <a:endParaRPr lang="en-AU" sz="9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tc>
                <a:tc>
                  <a:txBody>
                    <a:bodyPr/>
                    <a:lstStyle/>
                    <a:p>
                      <a:pPr marL="90170" indent="-107950">
                        <a:lnSpc>
                          <a:spcPct val="105000"/>
                        </a:lnSpc>
                        <a:spcBef>
                          <a:spcPts val="100"/>
                        </a:spcBef>
                        <a:spcAft>
                          <a:spcPts val="50"/>
                        </a:spcAft>
                        <a:tabLst>
                          <a:tab pos="107950" algn="l"/>
                          <a:tab pos="457200" algn="l"/>
                        </a:tabLst>
                      </a:pPr>
                      <a:r>
                        <a:rPr lang="en-AU" sz="900" dirty="0">
                          <a:solidFill>
                            <a:srgbClr val="000000"/>
                          </a:solidFill>
                          <a:effectLst/>
                          <a:latin typeface="Calibri" panose="020F0502020204030204" pitchFamily="34" charset="0"/>
                          <a:ea typeface="Yu Gothic" panose="020B0400000000000000" pitchFamily="34" charset="-128"/>
                          <a:cs typeface="Times New Roman" panose="02020603050405020304" pitchFamily="18" charset="0"/>
                        </a:rPr>
                        <a:t>statements about project supporting women in agriculture  </a:t>
                      </a:r>
                      <a:endParaRPr lang="en-AU" sz="9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68580" marT="0" marB="0"/>
                </a:tc>
                <a:extLst>
                  <a:ext uri="{0D108BD9-81ED-4DB2-BD59-A6C34878D82A}">
                    <a16:rowId xmlns:a16="http://schemas.microsoft.com/office/drawing/2014/main" val="21853597"/>
                  </a:ext>
                </a:extLst>
              </a:tr>
              <a:tr h="638476">
                <a:tc>
                  <a:txBody>
                    <a:bodyPr/>
                    <a:lstStyle/>
                    <a:p>
                      <a:pPr marL="71755" marR="71755" algn="ctr">
                        <a:lnSpc>
                          <a:spcPct val="115000"/>
                        </a:lnSpc>
                        <a:spcBef>
                          <a:spcPts val="500"/>
                        </a:spcBef>
                        <a:spcAft>
                          <a:spcPts val="1000"/>
                        </a:spcAft>
                      </a:pPr>
                      <a:r>
                        <a:rPr lang="en-AU" sz="1000" dirty="0">
                          <a:effectLst/>
                          <a:latin typeface="Calibri" panose="020F0502020204030204" pitchFamily="34" charset="0"/>
                          <a:ea typeface="Yu Gothic" panose="020B0400000000000000" pitchFamily="34" charset="-128"/>
                          <a:cs typeface="Times New Roman" panose="02020603050405020304" pitchFamily="18" charset="0"/>
                        </a:rPr>
                        <a:t>Acquiring geographical information</a:t>
                      </a:r>
                      <a:endParaRPr lang="en-AU" sz="14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discerning selection and collection of relevant and reliable information and data</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effective selection and collection of relevant and reliable information and data</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selection and collection of relevant and reliable information and data</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selection and collection of aspects of relevant information and data</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selection and collection of limited information and data</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extLst>
                  <a:ext uri="{0D108BD9-81ED-4DB2-BD59-A6C34878D82A}">
                    <a16:rowId xmlns:a16="http://schemas.microsoft.com/office/drawing/2014/main" val="4168764765"/>
                  </a:ext>
                </a:extLst>
              </a:tr>
              <a:tr h="750022">
                <a:tc>
                  <a:txBody>
                    <a:bodyPr/>
                    <a:lstStyle/>
                    <a:p>
                      <a:pPr marL="71755" marR="71755" algn="ctr">
                        <a:lnSpc>
                          <a:spcPct val="115000"/>
                        </a:lnSpc>
                        <a:spcBef>
                          <a:spcPts val="500"/>
                        </a:spcBef>
                        <a:spcAft>
                          <a:spcPts val="1000"/>
                        </a:spcAft>
                      </a:pPr>
                      <a:r>
                        <a:rPr lang="en-AU" sz="1000" dirty="0">
                          <a:effectLst/>
                          <a:latin typeface="Calibri" panose="020F0502020204030204" pitchFamily="34" charset="0"/>
                          <a:ea typeface="Yu Gothic" panose="020B0400000000000000" pitchFamily="34" charset="-128"/>
                          <a:cs typeface="Times New Roman" panose="02020603050405020304" pitchFamily="18" charset="0"/>
                        </a:rPr>
                        <a:t>Processing geographical information</a:t>
                      </a:r>
                      <a:endParaRPr lang="en-AU" sz="12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recording and accurate and detailed representation of data in a range of appropriate digital and non-digital forms</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recording and detailed representation of data in a range of appropriate digital and non-digital forms</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recording and representation of data in a range of appropriate digital and non-digital forms</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recording and partial representation of data in digital and non-digital forms</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recording and fragmented representation of data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extLst>
                  <a:ext uri="{0D108BD9-81ED-4DB2-BD59-A6C34878D82A}">
                    <a16:rowId xmlns:a16="http://schemas.microsoft.com/office/drawing/2014/main" val="263679814"/>
                  </a:ext>
                </a:extLst>
              </a:tr>
              <a:tr h="979855">
                <a:tc>
                  <a:txBody>
                    <a:bodyPr/>
                    <a:lstStyle/>
                    <a:p>
                      <a:pPr marL="71755" marR="71755" algn="ctr">
                        <a:lnSpc>
                          <a:spcPct val="115000"/>
                        </a:lnSpc>
                        <a:spcBef>
                          <a:spcPts val="500"/>
                        </a:spcBef>
                        <a:spcAft>
                          <a:spcPts val="1000"/>
                        </a:spcAft>
                      </a:pPr>
                      <a:r>
                        <a:rPr lang="en-AU" sz="1000" dirty="0">
                          <a:effectLst/>
                          <a:latin typeface="Calibri" panose="020F0502020204030204" pitchFamily="34" charset="0"/>
                          <a:ea typeface="Yu Gothic" panose="020B0400000000000000" pitchFamily="34" charset="-128"/>
                          <a:cs typeface="Times New Roman" panose="02020603050405020304" pitchFamily="18" charset="0"/>
                        </a:rPr>
                        <a:t>Communicating geographical information</a:t>
                      </a:r>
                      <a:endParaRPr lang="en-AU" sz="12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purposeful presentation of findings, arguments and explanations using relevant terminology</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effective presentation of findings, arguments and explanations using relevant terminology</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presentation of findings, arguments and explanations using relevant terminology</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partial presentation of findings, arguments and explanations using terminology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p>
                      <a:pPr>
                        <a:lnSpc>
                          <a:spcPct val="115000"/>
                        </a:lnSpc>
                        <a:spcBef>
                          <a:spcPts val="500"/>
                        </a:spcBef>
                        <a:spcAft>
                          <a:spcPts val="1000"/>
                        </a:spcAft>
                      </a:pPr>
                      <a:r>
                        <a:rPr lang="en-AU" sz="900">
                          <a:effectLst/>
                          <a:latin typeface="Calibri" panose="020F0502020204030204" pitchFamily="34" charset="0"/>
                          <a:ea typeface="Yu Gothic" panose="020B0400000000000000" pitchFamily="34" charset="-128"/>
                          <a:cs typeface="Times New Roman" panose="02020603050405020304" pitchFamily="18" charset="0"/>
                        </a:rPr>
                        <a:t> </a:t>
                      </a:r>
                      <a:endParaRPr lang="en-AU" sz="110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tc>
                  <a:txBody>
                    <a:bodyPr/>
                    <a:lstStyle/>
                    <a:p>
                      <a:pPr marL="90170">
                        <a:lnSpc>
                          <a:spcPct val="115000"/>
                        </a:lnSpc>
                        <a:spcBef>
                          <a:spcPts val="500"/>
                        </a:spcBef>
                        <a:spcAft>
                          <a:spcPts val="1000"/>
                        </a:spcAft>
                      </a:pPr>
                      <a:r>
                        <a:rPr lang="en-AU" sz="900" dirty="0">
                          <a:effectLst/>
                          <a:latin typeface="Calibri" panose="020F0502020204030204" pitchFamily="34" charset="0"/>
                          <a:ea typeface="Yu Gothic" panose="020B0400000000000000" pitchFamily="34" charset="-128"/>
                          <a:cs typeface="Times New Roman" panose="02020603050405020304" pitchFamily="18" charset="0"/>
                        </a:rPr>
                        <a:t>fragmented presentation of findings using everyday language </a:t>
                      </a:r>
                      <a:endParaRPr lang="en-AU" sz="1100" dirty="0">
                        <a:effectLst/>
                        <a:latin typeface="Calibri" panose="020F0502020204030204" pitchFamily="34" charset="0"/>
                        <a:ea typeface="Yu Gothic" panose="020B0400000000000000" pitchFamily="34" charset="-128"/>
                        <a:cs typeface="Times New Roman" panose="02020603050405020304" pitchFamily="18" charset="0"/>
                      </a:endParaRPr>
                    </a:p>
                  </a:txBody>
                  <a:tcPr marL="0" marR="68580" marT="0" marB="0"/>
                </a:tc>
                <a:extLst>
                  <a:ext uri="{0D108BD9-81ED-4DB2-BD59-A6C34878D82A}">
                    <a16:rowId xmlns:a16="http://schemas.microsoft.com/office/drawing/2014/main" val="1701776304"/>
                  </a:ext>
                </a:extLst>
              </a:tr>
            </a:tbl>
          </a:graphicData>
        </a:graphic>
      </p:graphicFrame>
    </p:spTree>
    <p:extLst>
      <p:ext uri="{BB962C8B-B14F-4D97-AF65-F5344CB8AC3E}">
        <p14:creationId xmlns:p14="http://schemas.microsoft.com/office/powerpoint/2010/main" val="334244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CF8855-E7E7-403A-B20E-7D754A5F6076}"/>
              </a:ext>
            </a:extLst>
          </p:cNvPr>
          <p:cNvSpPr>
            <a:spLocks noGrp="1"/>
          </p:cNvSpPr>
          <p:nvPr>
            <p:ph type="body" idx="4294967295"/>
          </p:nvPr>
        </p:nvSpPr>
        <p:spPr>
          <a:xfrm>
            <a:off x="1054404" y="1403131"/>
            <a:ext cx="4443757" cy="566246"/>
          </a:xfrm>
        </p:spPr>
        <p:txBody>
          <a:bodyPr/>
          <a:lstStyle/>
          <a:p>
            <a:pPr marL="0" indent="0">
              <a:buNone/>
            </a:pPr>
            <a:r>
              <a:rPr lang="en-AU" dirty="0">
                <a:solidFill>
                  <a:srgbClr val="D04E16"/>
                </a:solidFill>
                <a:latin typeface="MrEavesXLModOT" panose="020B0603060502020204" pitchFamily="34" charset="0"/>
                <a:ea typeface="Calibri" panose="020F0502020204030204" pitchFamily="34" charset="0"/>
                <a:cs typeface="Times New Roman" panose="02020603050405020304" pitchFamily="18" charset="0"/>
              </a:rPr>
              <a:t>Further reading</a:t>
            </a:r>
          </a:p>
        </p:txBody>
      </p:sp>
      <p:sp>
        <p:nvSpPr>
          <p:cNvPr id="3" name="Content Placeholder 2">
            <a:extLst>
              <a:ext uri="{FF2B5EF4-FFF2-40B4-BE49-F238E27FC236}">
                <a16:creationId xmlns:a16="http://schemas.microsoft.com/office/drawing/2014/main" id="{3617CAD0-FD37-4A06-A978-D97F027EBE64}"/>
              </a:ext>
            </a:extLst>
          </p:cNvPr>
          <p:cNvSpPr>
            <a:spLocks noGrp="1"/>
          </p:cNvSpPr>
          <p:nvPr>
            <p:ph sz="half" idx="4294967295"/>
          </p:nvPr>
        </p:nvSpPr>
        <p:spPr>
          <a:xfrm>
            <a:off x="1054405" y="2308881"/>
            <a:ext cx="4900134" cy="3802128"/>
          </a:xfrm>
        </p:spPr>
        <p:txBody>
          <a:bodyPr>
            <a:normAutofit/>
          </a:bodyPr>
          <a:lstStyle/>
          <a:p>
            <a:pPr>
              <a:spcBef>
                <a:spcPts val="1500"/>
              </a:spcBef>
            </a:pPr>
            <a:r>
              <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Gender Transformative approach for food security, improved nutrition and sustainable agriculture. </a:t>
            </a:r>
            <a:endPar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AU" sz="1500" i="0" u="none" strike="noStrike" dirty="0">
                <a:solidFill>
                  <a:srgbClr val="098379"/>
                </a:solidFill>
                <a:effectLst/>
                <a:latin typeface="MrEavesXLModOT" panose="020B06030605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Gender Equality in Food Systems </a:t>
            </a:r>
            <a:endParaRPr lang="en-AU" sz="1500" i="0" u="none" strike="noStrike" dirty="0">
              <a:solidFill>
                <a:srgbClr val="098379"/>
              </a:solidFill>
              <a:effectLst/>
              <a:latin typeface="MrEavesXLModOT" panose="020B0603060502020204" pitchFamily="34" charset="0"/>
              <a:ea typeface="Calibri" panose="020F0502020204030204" pitchFamily="34" charset="0"/>
              <a:cs typeface="Calibri" panose="020F0502020204030204" pitchFamily="34" charset="0"/>
            </a:endParaRPr>
          </a:p>
          <a:p>
            <a:pPr>
              <a:spcBef>
                <a:spcPts val="1500"/>
              </a:spcBef>
            </a:pPr>
            <a:r>
              <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Gender and Rural Transformation </a:t>
            </a:r>
            <a:endPar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Generic catchphrase or global commitment: What is women’s empowerment? </a:t>
            </a:r>
            <a:endParaRPr lang="en-US"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US"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Gender-Equitable pathways to achieving sustainable agricultural intensification</a:t>
            </a:r>
            <a:endParaRPr lang="en-AU" sz="1500"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AU" sz="15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Scaling out Gender Transformation for Climate Change</a:t>
            </a:r>
            <a:endParaRPr lang="en-AU" sz="1500"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364412FD-423C-45E9-9C47-93BD6F47C834}"/>
              </a:ext>
            </a:extLst>
          </p:cNvPr>
          <p:cNvSpPr>
            <a:spLocks noGrp="1"/>
          </p:cNvSpPr>
          <p:nvPr>
            <p:ph sz="quarter" idx="4294967295"/>
          </p:nvPr>
        </p:nvSpPr>
        <p:spPr>
          <a:xfrm>
            <a:off x="6569762" y="2308881"/>
            <a:ext cx="4690929" cy="3978871"/>
          </a:xfrm>
        </p:spPr>
        <p:txBody>
          <a:bodyPr>
            <a:noAutofit/>
          </a:bodyPr>
          <a:lstStyle/>
          <a:p>
            <a:pPr>
              <a:spcBef>
                <a:spcPts val="1500"/>
              </a:spcBef>
            </a:pPr>
            <a:r>
              <a:rPr lang="en-US"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Transformative engagements – a new way to discuss gender relations in agriculture.</a:t>
            </a:r>
          </a:p>
          <a:p>
            <a:pPr>
              <a:spcBef>
                <a:spcPts val="1500"/>
              </a:spcBef>
            </a:pPr>
            <a:r>
              <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Opinion: 4 Revolutionary trips to stop aquaculture and fisheries ignoring, resisting or eroding gender equity.</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de-DE" sz="1500" u="sng" dirty="0">
                <a:solidFill>
                  <a:srgbClr val="098379"/>
                </a:solidFill>
                <a:effectLst/>
                <a:latin typeface="MrEavesXLModOT" panose="020B0603060502020204" pitchFamily="34" charset="0"/>
                <a:ea typeface="Calibri" panose="020F0502020204030204" pitchFamily="34" charset="0"/>
                <a:hlinkClick r:id="rId10">
                  <a:extLst>
                    <a:ext uri="{A12FA001-AC4F-418D-AE19-62706E023703}">
                      <ahyp:hlinkClr xmlns:ahyp="http://schemas.microsoft.com/office/drawing/2018/hyperlinkcolor" val="tx"/>
                    </a:ext>
                  </a:extLst>
                </a:hlinkClick>
              </a:rPr>
              <a:t>Kreative Koalas - SDG5 Gender Equality</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AU" sz="1500" dirty="0">
                <a:solidFill>
                  <a:srgbClr val="098379"/>
                </a:solidFill>
                <a:latin typeface="MrEavesXLModOT" panose="020B060306050202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Gender Relations </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Rural Women’s Role in Pacific Fisheries</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US"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Towards Gender Equality in Agriculture</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500"/>
              </a:spcBef>
            </a:pPr>
            <a:r>
              <a:rPr lang="en-US"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Gender Equality Research</a:t>
            </a:r>
            <a:endParaRPr lang="en-AU" sz="15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C8431B6-EDBA-4002-8823-805B05A9BE1B}"/>
              </a:ext>
            </a:extLst>
          </p:cNvPr>
          <p:cNvSpPr txBox="1"/>
          <p:nvPr/>
        </p:nvSpPr>
        <p:spPr>
          <a:xfrm>
            <a:off x="1054404" y="746991"/>
            <a:ext cx="9345785" cy="646331"/>
          </a:xfrm>
          <a:prstGeom prst="rect">
            <a:avLst/>
          </a:prstGeom>
          <a:noFill/>
        </p:spPr>
        <p:txBody>
          <a:bodyPr wrap="square">
            <a:spAutoFit/>
          </a:bodyPr>
          <a:lstStyle/>
          <a:p>
            <a:r>
              <a:rPr lang="en-AU" sz="3600" dirty="0">
                <a:solidFill>
                  <a:srgbClr val="098379"/>
                </a:solidFill>
                <a:latin typeface="MrEavesXLModOT" panose="020B0603060502020204" pitchFamily="34" charset="77"/>
                <a:ea typeface="+mj-ea"/>
                <a:cs typeface="+mj-cs"/>
              </a:rPr>
              <a:t>Resources</a:t>
            </a:r>
            <a:endParaRPr lang="en-AU" sz="3600" dirty="0"/>
          </a:p>
        </p:txBody>
      </p:sp>
      <p:pic>
        <p:nvPicPr>
          <p:cNvPr id="9" name="Picture 8">
            <a:extLst>
              <a:ext uri="{FF2B5EF4-FFF2-40B4-BE49-F238E27FC236}">
                <a16:creationId xmlns:a16="http://schemas.microsoft.com/office/drawing/2014/main" id="{BA1D603C-BCBC-4344-9C81-CA1B5CE0C0E6}"/>
              </a:ext>
            </a:extLst>
          </p:cNvPr>
          <p:cNvPicPr>
            <a:picLocks noChangeAspect="1"/>
          </p:cNvPicPr>
          <p:nvPr/>
        </p:nvPicPr>
        <p:blipFill>
          <a:blip r:embed="rId15"/>
          <a:stretch>
            <a:fillRect/>
          </a:stretch>
        </p:blipFill>
        <p:spPr>
          <a:xfrm>
            <a:off x="10207925" y="6286383"/>
            <a:ext cx="1147272" cy="421954"/>
          </a:xfrm>
          <a:prstGeom prst="rect">
            <a:avLst/>
          </a:prstGeom>
        </p:spPr>
      </p:pic>
    </p:spTree>
    <p:extLst>
      <p:ext uri="{BB962C8B-B14F-4D97-AF65-F5344CB8AC3E}">
        <p14:creationId xmlns:p14="http://schemas.microsoft.com/office/powerpoint/2010/main" val="113914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D381AB-0ACB-4576-8B1E-412696F10F08}"/>
              </a:ext>
            </a:extLst>
          </p:cNvPr>
          <p:cNvSpPr>
            <a:spLocks noGrp="1"/>
          </p:cNvSpPr>
          <p:nvPr>
            <p:ph sz="half" idx="4294967295"/>
          </p:nvPr>
        </p:nvSpPr>
        <p:spPr>
          <a:xfrm>
            <a:off x="1152145" y="2214764"/>
            <a:ext cx="4346016" cy="3219084"/>
          </a:xfrm>
        </p:spPr>
        <p:txBody>
          <a:bodyPr>
            <a:noAutofit/>
          </a:bodyPr>
          <a:lstStyle/>
          <a:p>
            <a:pPr>
              <a:spcBef>
                <a:spcPts val="1800"/>
              </a:spcBef>
            </a:pPr>
            <a:r>
              <a:rPr lang="en-AU" sz="1600" i="0" u="none" strike="noStrike" dirty="0">
                <a:solidFill>
                  <a:srgbClr val="098379"/>
                </a:solidFill>
                <a:effectLst/>
                <a:latin typeface="MrEavesXLModOT" panose="020B060306050202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Cool Women of Malaita (Solomon Islands)</a:t>
            </a:r>
            <a:endParaRPr lang="en-AU" sz="1600"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800"/>
              </a:spcBef>
            </a:pPr>
            <a:r>
              <a:rPr lang="en-US" sz="1600"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Gender Equity and Women's Empowerment </a:t>
            </a:r>
            <a:endParaRPr lang="en-US" sz="1600"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endParaRPr>
          </a:p>
          <a:p>
            <a:pPr>
              <a:spcBef>
                <a:spcPts val="1800"/>
              </a:spcBef>
            </a:pPr>
            <a:r>
              <a:rPr lang="en-US" sz="1600" i="0" u="none" strike="noStrike"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Gender-related Projects</a:t>
            </a:r>
          </a:p>
          <a:p>
            <a:pPr>
              <a:spcBef>
                <a:spcPts val="1800"/>
              </a:spcBef>
            </a:pPr>
            <a:r>
              <a:rPr lang="en-US" sz="1600"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Improving opportunities for economic development for women smallholders in rural PNG </a:t>
            </a:r>
            <a:r>
              <a:rPr lang="en-US" sz="1600" i="0" u="none" strike="noStrike" dirty="0">
                <a:solidFill>
                  <a:srgbClr val="098379"/>
                </a:solidFill>
                <a:latin typeface="MrEavesXLModOT" panose="020B06030605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en-US" sz="1600" i="0" u="none" strike="noStrike" dirty="0">
              <a:solidFill>
                <a:srgbClr val="098379"/>
              </a:solidFill>
              <a:latin typeface="MrEavesXLModOT" panose="020B0603060502020204" pitchFamily="34" charset="0"/>
              <a:ea typeface="Calibri" panose="020F0502020204030204" pitchFamily="34" charset="0"/>
              <a:cs typeface="Times New Roman" panose="02020603050405020304" pitchFamily="18" charset="0"/>
            </a:endParaRPr>
          </a:p>
          <a:p>
            <a:pPr>
              <a:spcBef>
                <a:spcPts val="1800"/>
              </a:spcBef>
            </a:pPr>
            <a:r>
              <a:rPr lang="en-US" sz="1600" i="0" u="none" strike="noStrike" dirty="0">
                <a:solidFill>
                  <a:srgbClr val="098379"/>
                </a:solidFill>
                <a:effectLst/>
                <a:latin typeface="MrEavesXLModOT" panose="020B06030605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Improving agricultural development opportunities for female smallholders in rural Solomon Islands</a:t>
            </a:r>
            <a:endParaRPr lang="en-US" sz="1600" i="0" dirty="0">
              <a:solidFill>
                <a:srgbClr val="098379"/>
              </a:solidFill>
              <a:effectLst/>
              <a:latin typeface="MrEavesXLModOT" panose="020B0603060502020204" pitchFamily="34" charset="0"/>
            </a:endParaRPr>
          </a:p>
        </p:txBody>
      </p:sp>
      <p:sp>
        <p:nvSpPr>
          <p:cNvPr id="7" name="Text Placeholder 4">
            <a:extLst>
              <a:ext uri="{FF2B5EF4-FFF2-40B4-BE49-F238E27FC236}">
                <a16:creationId xmlns:a16="http://schemas.microsoft.com/office/drawing/2014/main" id="{2EFF3889-D234-4755-A5BD-B76065D88716}"/>
              </a:ext>
            </a:extLst>
          </p:cNvPr>
          <p:cNvSpPr txBox="1">
            <a:spLocks/>
          </p:cNvSpPr>
          <p:nvPr/>
        </p:nvSpPr>
        <p:spPr>
          <a:xfrm>
            <a:off x="1152145" y="1345323"/>
            <a:ext cx="4346016" cy="56756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solidFill>
                  <a:srgbClr val="D04E16"/>
                </a:solidFill>
                <a:latin typeface="MrEavesXLModOT" panose="020B0603060502020204" pitchFamily="34" charset="0"/>
                <a:ea typeface="Calibri" panose="020F0502020204030204" pitchFamily="34" charset="0"/>
                <a:cs typeface="Times New Roman" panose="02020603050405020304" pitchFamily="18" charset="0"/>
              </a:rPr>
              <a:t>Projects:</a:t>
            </a:r>
          </a:p>
        </p:txBody>
      </p:sp>
      <p:sp>
        <p:nvSpPr>
          <p:cNvPr id="6" name="Content Placeholder 3">
            <a:extLst>
              <a:ext uri="{FF2B5EF4-FFF2-40B4-BE49-F238E27FC236}">
                <a16:creationId xmlns:a16="http://schemas.microsoft.com/office/drawing/2014/main" id="{344393FB-BBF0-47FB-9754-94D5F4C407C6}"/>
              </a:ext>
            </a:extLst>
          </p:cNvPr>
          <p:cNvSpPr txBox="1">
            <a:spLocks/>
          </p:cNvSpPr>
          <p:nvPr/>
        </p:nvSpPr>
        <p:spPr>
          <a:xfrm>
            <a:off x="6484574" y="2214764"/>
            <a:ext cx="4346016" cy="278816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1600" dirty="0">
                <a:solidFill>
                  <a:srgbClr val="098379"/>
                </a:solidFill>
                <a:latin typeface="MrEavesXLModOT" panose="020B0603060502020204" pitchFamily="34" charset="0"/>
                <a:hlinkClick r:id="rId7">
                  <a:extLst>
                    <a:ext uri="{A12FA001-AC4F-418D-AE19-62706E023703}">
                      <ahyp:hlinkClr xmlns:ahyp="http://schemas.microsoft.com/office/drawing/2018/hyperlinkcolor" val="tx"/>
                    </a:ext>
                  </a:extLst>
                </a:hlinkClick>
              </a:rPr>
              <a:t>Gender equitable agricultural extension through institutions and youth engagement in Papua New Guinea</a:t>
            </a:r>
            <a:endParaRPr lang="en-US" sz="1600" dirty="0">
              <a:solidFill>
                <a:srgbClr val="098379"/>
              </a:solidFill>
              <a:latin typeface="MrEavesXLModOT" panose="020B0603060502020204" pitchFamily="34" charset="0"/>
            </a:endParaRPr>
          </a:p>
          <a:p>
            <a:pPr>
              <a:spcBef>
                <a:spcPts val="1800"/>
              </a:spcBef>
            </a:pPr>
            <a:r>
              <a:rPr lang="en-US" sz="1600" dirty="0" err="1">
                <a:solidFill>
                  <a:srgbClr val="098379"/>
                </a:solidFill>
                <a:latin typeface="MrEavesXLModOT" panose="020B0603060502020204" pitchFamily="34" charset="0"/>
                <a:hlinkClick r:id="rId8">
                  <a:extLst>
                    <a:ext uri="{A12FA001-AC4F-418D-AE19-62706E023703}">
                      <ahyp:hlinkClr xmlns:ahyp="http://schemas.microsoft.com/office/drawing/2018/hyperlinkcolor" val="tx"/>
                    </a:ext>
                  </a:extLst>
                </a:hlinkClick>
              </a:rPr>
              <a:t>Analysing</a:t>
            </a:r>
            <a:r>
              <a:rPr lang="en-US" sz="1600" dirty="0">
                <a:solidFill>
                  <a:srgbClr val="098379"/>
                </a:solidFill>
                <a:latin typeface="MrEavesXLModOT" panose="020B0603060502020204" pitchFamily="34" charset="0"/>
                <a:hlinkClick r:id="rId8">
                  <a:extLst>
                    <a:ext uri="{A12FA001-AC4F-418D-AE19-62706E023703}">
                      <ahyp:hlinkClr xmlns:ahyp="http://schemas.microsoft.com/office/drawing/2018/hyperlinkcolor" val="tx"/>
                    </a:ext>
                  </a:extLst>
                </a:hlinkClick>
              </a:rPr>
              <a:t> Gender Transformative Approaches to Agricultural Development with Ethnic Minority Communities in Vietnam</a:t>
            </a:r>
            <a:endParaRPr lang="en-US" sz="1600" dirty="0">
              <a:solidFill>
                <a:srgbClr val="098379"/>
              </a:solidFill>
              <a:latin typeface="MrEavesXLModOT" panose="020B0603060502020204" pitchFamily="34" charset="0"/>
            </a:endParaRPr>
          </a:p>
          <a:p>
            <a:pPr>
              <a:spcBef>
                <a:spcPts val="1800"/>
              </a:spcBef>
            </a:pPr>
            <a:r>
              <a:rPr lang="en-US" sz="1600" dirty="0">
                <a:solidFill>
                  <a:srgbClr val="098379"/>
                </a:solidFill>
                <a:latin typeface="MrEavesXLModOT" panose="020B0603060502020204" pitchFamily="34" charset="0"/>
                <a:hlinkClick r:id="rId9">
                  <a:extLst>
                    <a:ext uri="{A12FA001-AC4F-418D-AE19-62706E023703}">
                      <ahyp:hlinkClr xmlns:ahyp="http://schemas.microsoft.com/office/drawing/2018/hyperlinkcolor" val="tx"/>
                    </a:ext>
                  </a:extLst>
                </a:hlinkClick>
              </a:rPr>
              <a:t>Identifying opportunities and constraints for rural women’s engagement in small-scale agricultural enterprises in Papua New Guinea</a:t>
            </a:r>
            <a:endParaRPr lang="en-US" sz="1600" dirty="0">
              <a:solidFill>
                <a:srgbClr val="098379"/>
              </a:solidFill>
              <a:latin typeface="MrEavesXLModOT" panose="020B0603060502020204" pitchFamily="34" charset="0"/>
            </a:endParaRPr>
          </a:p>
        </p:txBody>
      </p:sp>
      <p:pic>
        <p:nvPicPr>
          <p:cNvPr id="8" name="Picture 7">
            <a:extLst>
              <a:ext uri="{FF2B5EF4-FFF2-40B4-BE49-F238E27FC236}">
                <a16:creationId xmlns:a16="http://schemas.microsoft.com/office/drawing/2014/main" id="{F18FF2E1-CE3C-431C-8BD1-3D7A1F7C63CB}"/>
              </a:ext>
            </a:extLst>
          </p:cNvPr>
          <p:cNvPicPr>
            <a:picLocks noChangeAspect="1"/>
          </p:cNvPicPr>
          <p:nvPr/>
        </p:nvPicPr>
        <p:blipFill>
          <a:blip r:embed="rId10"/>
          <a:stretch>
            <a:fillRect/>
          </a:stretch>
        </p:blipFill>
        <p:spPr>
          <a:xfrm>
            <a:off x="10207925" y="6286383"/>
            <a:ext cx="1147272" cy="421954"/>
          </a:xfrm>
          <a:prstGeom prst="rect">
            <a:avLst/>
          </a:prstGeom>
        </p:spPr>
      </p:pic>
    </p:spTree>
    <p:extLst>
      <p:ext uri="{BB962C8B-B14F-4D97-AF65-F5344CB8AC3E}">
        <p14:creationId xmlns:p14="http://schemas.microsoft.com/office/powerpoint/2010/main" val="83987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DD8C-8C99-42B8-9628-EF2B47B59206}"/>
              </a:ext>
            </a:extLst>
          </p:cNvPr>
          <p:cNvSpPr>
            <a:spLocks noGrp="1"/>
          </p:cNvSpPr>
          <p:nvPr>
            <p:ph type="title"/>
          </p:nvPr>
        </p:nvSpPr>
        <p:spPr>
          <a:xfrm>
            <a:off x="1074656" y="923827"/>
            <a:ext cx="10279144" cy="481894"/>
          </a:xfrm>
        </p:spPr>
        <p:txBody>
          <a:bodyPr/>
          <a:lstStyle/>
          <a:p>
            <a:r>
              <a:rPr lang="en-AU" sz="3600" b="0" dirty="0"/>
              <a:t>Career Pathways to Agriculture for Development</a:t>
            </a:r>
          </a:p>
        </p:txBody>
      </p:sp>
      <p:sp>
        <p:nvSpPr>
          <p:cNvPr id="3" name="Content Placeholder 2">
            <a:extLst>
              <a:ext uri="{FF2B5EF4-FFF2-40B4-BE49-F238E27FC236}">
                <a16:creationId xmlns:a16="http://schemas.microsoft.com/office/drawing/2014/main" id="{026508BC-9226-4D0F-8DDC-26AA57C13123}"/>
              </a:ext>
            </a:extLst>
          </p:cNvPr>
          <p:cNvSpPr>
            <a:spLocks noGrp="1"/>
          </p:cNvSpPr>
          <p:nvPr>
            <p:ph idx="1"/>
          </p:nvPr>
        </p:nvSpPr>
        <p:spPr>
          <a:xfrm>
            <a:off x="1074656" y="2774197"/>
            <a:ext cx="3229593" cy="2729291"/>
          </a:xfrm>
        </p:spPr>
        <p:txBody>
          <a:bodyPr/>
          <a:lstStyle/>
          <a:p>
            <a:pPr>
              <a:lnSpc>
                <a:spcPct val="100000"/>
              </a:lnSpc>
            </a:pPr>
            <a:r>
              <a:rPr lang="en-AU" sz="2000" dirty="0">
                <a:latin typeface="MrEavesXLModOT" panose="020B0603060502020204" charset="0"/>
              </a:rPr>
              <a:t>There are many and varied pathways to agriculture for development, other than by studying agriculture! </a:t>
            </a:r>
            <a:endParaRPr lang="en-AU" sz="2000" dirty="0">
              <a:highlight>
                <a:srgbClr val="FFFF00"/>
              </a:highlight>
              <a:latin typeface="MrEavesXLModOT" panose="020B0603060502020204" charset="0"/>
            </a:endParaRPr>
          </a:p>
        </p:txBody>
      </p:sp>
      <p:pic>
        <p:nvPicPr>
          <p:cNvPr id="8" name="Online Media 7">
            <a:hlinkClick r:id="" action="ppaction://media"/>
            <a:extLst>
              <a:ext uri="{FF2B5EF4-FFF2-40B4-BE49-F238E27FC236}">
                <a16:creationId xmlns:a16="http://schemas.microsoft.com/office/drawing/2014/main" id="{8234D991-29FB-4705-A19E-13B66664F2C1}"/>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p:blipFill>
        <p:spPr>
          <a:xfrm>
            <a:off x="4465909" y="2164598"/>
            <a:ext cx="5522045" cy="2889180"/>
          </a:xfrm>
          <a:prstGeom prst="rect">
            <a:avLst/>
          </a:prstGeom>
        </p:spPr>
      </p:pic>
      <p:sp>
        <p:nvSpPr>
          <p:cNvPr id="10" name="TextBox 9">
            <a:extLst>
              <a:ext uri="{FF2B5EF4-FFF2-40B4-BE49-F238E27FC236}">
                <a16:creationId xmlns:a16="http://schemas.microsoft.com/office/drawing/2014/main" id="{E011D49B-F6D1-4A72-842A-4D9BD7014CA6}"/>
              </a:ext>
            </a:extLst>
          </p:cNvPr>
          <p:cNvSpPr txBox="1"/>
          <p:nvPr/>
        </p:nvSpPr>
        <p:spPr>
          <a:xfrm>
            <a:off x="4363465" y="5109901"/>
            <a:ext cx="3229592" cy="246221"/>
          </a:xfrm>
          <a:prstGeom prst="rect">
            <a:avLst/>
          </a:prstGeom>
          <a:noFill/>
        </p:spPr>
        <p:txBody>
          <a:bodyPr wrap="square">
            <a:spAutoFit/>
          </a:bodyPr>
          <a:lstStyle/>
          <a:p>
            <a:r>
              <a:rPr lang="en-GB" sz="1000" b="1" dirty="0">
                <a:solidFill>
                  <a:srgbClr val="098379"/>
                </a:solidFill>
                <a:latin typeface="MrEavesXLModOT" panose="020B0603060502020204" pitchFamily="34" charset="0"/>
              </a:rPr>
              <a:t>https://www.youtube.com/watch?v=60-HXBsad_Y&amp;t=58s</a:t>
            </a:r>
            <a:endParaRPr lang="en-AU"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15515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AF93-0032-4E64-A960-2F2CD33D82C2}"/>
              </a:ext>
            </a:extLst>
          </p:cNvPr>
          <p:cNvSpPr>
            <a:spLocks noGrp="1"/>
          </p:cNvSpPr>
          <p:nvPr>
            <p:ph type="title"/>
          </p:nvPr>
        </p:nvSpPr>
        <p:spPr>
          <a:xfrm>
            <a:off x="1147572" y="839864"/>
            <a:ext cx="9148572" cy="525781"/>
          </a:xfrm>
        </p:spPr>
        <p:txBody>
          <a:bodyPr/>
          <a:lstStyle/>
          <a:p>
            <a:r>
              <a:rPr lang="en-AU" sz="3600" b="0" dirty="0"/>
              <a:t>What is the Crawford Fund and what does it do?</a:t>
            </a:r>
          </a:p>
        </p:txBody>
      </p:sp>
      <p:sp>
        <p:nvSpPr>
          <p:cNvPr id="4" name="Content Placeholder 3">
            <a:extLst>
              <a:ext uri="{FF2B5EF4-FFF2-40B4-BE49-F238E27FC236}">
                <a16:creationId xmlns:a16="http://schemas.microsoft.com/office/drawing/2014/main" id="{307539A8-B66A-4DA7-9F36-ED7B24D5CBE4}"/>
              </a:ext>
            </a:extLst>
          </p:cNvPr>
          <p:cNvSpPr>
            <a:spLocks noGrp="1"/>
          </p:cNvSpPr>
          <p:nvPr>
            <p:ph idx="1"/>
          </p:nvPr>
        </p:nvSpPr>
        <p:spPr>
          <a:xfrm>
            <a:off x="8093351" y="1653226"/>
            <a:ext cx="3229457" cy="4696587"/>
          </a:xfrm>
        </p:spPr>
        <p:txBody>
          <a:bodyPr lIns="91440" tIns="45720" rIns="91440" bIns="45720" anchor="t"/>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The Crawford Fund provides university students with awards to gain experience in developing countries, conference scholarships to learn and be mentored by senior Australian researchers, and opportunities to volunteer in our overseas projects. It also supports Australians in training developing country scientists and farmers and has trained </a:t>
            </a:r>
            <a:r>
              <a:rPr kumimoji="0" lang="en-AU" sz="1500" b="0" i="0" u="none" strike="noStrike" kern="1200" cap="none" spc="0" normalizeH="0" baseline="0" noProof="0" dirty="0">
                <a:ln>
                  <a:noFill/>
                </a:ln>
                <a:solidFill>
                  <a:prstClr val="black"/>
                </a:solidFill>
                <a:effectLst/>
                <a:uLnTx/>
                <a:uFillTx/>
                <a:latin typeface="☞MrEavesXLModOT-Reg"/>
                <a:ea typeface="Times New Roman" panose="02020603050405020304" pitchFamily="18" charset="0"/>
                <a:cs typeface="Calibri" panose="020F0502020204030204" pitchFamily="34" charset="0"/>
              </a:rPr>
              <a:t>close to 13,500 people in 55 countries</a:t>
            </a: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More info at </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hlinkClick r:id="rId3">
                  <a:extLst>
                    <a:ext uri="{A12FA001-AC4F-418D-AE19-62706E023703}">
                      <ahyp:hlinkClr xmlns:ahyp="http://schemas.microsoft.com/office/drawing/2018/hyperlinkcolor" val="tx"/>
                    </a:ext>
                  </a:extLst>
                </a:hlinkClick>
              </a:rPr>
              <a:t>www.crawfordfund.org</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rPr>
              <a:t> </a:t>
            </a: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and follow </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rPr>
              <a:t>@crawfordfund </a:t>
            </a: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on Twitter,  Facebook and Instagram.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Hear from young Australian researchers working in the Asia Pacific Region.</a:t>
            </a:r>
          </a:p>
          <a:p>
            <a:endParaRPr lang="en-US" sz="2000" dirty="0"/>
          </a:p>
          <a:p>
            <a:endParaRPr lang="en-AU" sz="2000" dirty="0"/>
          </a:p>
        </p:txBody>
      </p:sp>
      <p:pic>
        <p:nvPicPr>
          <p:cNvPr id="5" name="Online Media 4">
            <a:hlinkClick r:id="" action="ppaction://media"/>
            <a:extLst>
              <a:ext uri="{FF2B5EF4-FFF2-40B4-BE49-F238E27FC236}">
                <a16:creationId xmlns:a16="http://schemas.microsoft.com/office/drawing/2014/main" id="{C82F9C9A-B581-4771-B0C1-8360B58A18C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1147572" y="1743234"/>
            <a:ext cx="6772878" cy="3798531"/>
          </a:xfrm>
          <a:prstGeom prst="rect">
            <a:avLst/>
          </a:prstGeom>
        </p:spPr>
      </p:pic>
      <p:sp>
        <p:nvSpPr>
          <p:cNvPr id="3" name="TextBox 2">
            <a:extLst>
              <a:ext uri="{FF2B5EF4-FFF2-40B4-BE49-F238E27FC236}">
                <a16:creationId xmlns:a16="http://schemas.microsoft.com/office/drawing/2014/main" id="{7DD83DC1-6FBD-4D32-BD5A-4C1A6EF18701}"/>
              </a:ext>
            </a:extLst>
          </p:cNvPr>
          <p:cNvSpPr txBox="1"/>
          <p:nvPr/>
        </p:nvSpPr>
        <p:spPr>
          <a:xfrm>
            <a:off x="1078371" y="5596753"/>
            <a:ext cx="3933530" cy="246221"/>
          </a:xfrm>
          <a:prstGeom prst="rect">
            <a:avLst/>
          </a:prstGeom>
          <a:noFill/>
        </p:spPr>
        <p:txBody>
          <a:bodyPr wrap="square">
            <a:spAutoFit/>
          </a:bodyPr>
          <a:lstStyle/>
          <a:p>
            <a:r>
              <a:rPr lang="en-AU" sz="1000" b="1" dirty="0">
                <a:solidFill>
                  <a:srgbClr val="098379"/>
                </a:solidFill>
                <a:latin typeface="MrEavesXLModOT" panose="020B0603060502020204" pitchFamily="34" charset="0"/>
                <a:hlinkClick r:id="rId5">
                  <a:extLst>
                    <a:ext uri="{A12FA001-AC4F-418D-AE19-62706E023703}">
                      <ahyp:hlinkClr xmlns:ahyp="http://schemas.microsoft.com/office/drawing/2018/hyperlinkcolor" val="tx"/>
                    </a:ext>
                  </a:extLst>
                </a:hlinkClick>
              </a:rPr>
              <a:t>https://www.youtube.com/watch?v=KxVhJ8fDjj4</a:t>
            </a:r>
            <a:endParaRPr lang="en-AU"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355532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91" y="850392"/>
            <a:ext cx="10278877" cy="659230"/>
          </a:xfrm>
        </p:spPr>
        <p:txBody>
          <a:bodyPr>
            <a:normAutofit fontScale="90000"/>
          </a:bodyPr>
          <a:lstStyle/>
          <a:p>
            <a:r>
              <a:rPr lang="en-AU" sz="4800" dirty="0">
                <a:latin typeface="MrEavesXLModOT" panose="020B0603060502020204"/>
              </a:rPr>
              <a:t>Module 5: Gender Dimensions in Agriculture</a:t>
            </a:r>
          </a:p>
        </p:txBody>
      </p:sp>
      <p:sp>
        <p:nvSpPr>
          <p:cNvPr id="3" name="Content Placeholder 2"/>
          <p:cNvSpPr>
            <a:spLocks noGrp="1"/>
          </p:cNvSpPr>
          <p:nvPr>
            <p:ph idx="1"/>
          </p:nvPr>
        </p:nvSpPr>
        <p:spPr>
          <a:xfrm>
            <a:off x="2032002" y="2281899"/>
            <a:ext cx="6447501" cy="3565106"/>
          </a:xfrm>
        </p:spPr>
        <p:txBody>
          <a:bodyPr/>
          <a:lstStyle/>
          <a:p>
            <a:endParaRPr lang="en-AU" dirty="0"/>
          </a:p>
          <a:p>
            <a:endParaRPr lang="en-AU" dirty="0"/>
          </a:p>
        </p:txBody>
      </p:sp>
      <p:sp>
        <p:nvSpPr>
          <p:cNvPr id="4" name="Rectangle 3">
            <a:extLst>
              <a:ext uri="{FF2B5EF4-FFF2-40B4-BE49-F238E27FC236}">
                <a16:creationId xmlns:a16="http://schemas.microsoft.com/office/drawing/2014/main" id="{FC0CB999-C153-4928-AC12-EE9B13ADC4CD}"/>
              </a:ext>
            </a:extLst>
          </p:cNvPr>
          <p:cNvSpPr/>
          <p:nvPr/>
        </p:nvSpPr>
        <p:spPr>
          <a:xfrm>
            <a:off x="1875246" y="1485132"/>
            <a:ext cx="8423639" cy="4454275"/>
          </a:xfrm>
          <a:prstGeom prst="rect">
            <a:avLst/>
          </a:prstGeom>
        </p:spPr>
        <p:txBody>
          <a:bodyPr/>
          <a:lstStyle/>
          <a:p>
            <a:endParaRPr lang="en-AU" sz="2000" dirty="0">
              <a:latin typeface="MrEavesXLModOT" panose="020B0603060502020204"/>
            </a:endParaRPr>
          </a:p>
        </p:txBody>
      </p:sp>
      <p:sp>
        <p:nvSpPr>
          <p:cNvPr id="7" name="TextBox 6">
            <a:extLst>
              <a:ext uri="{FF2B5EF4-FFF2-40B4-BE49-F238E27FC236}">
                <a16:creationId xmlns:a16="http://schemas.microsoft.com/office/drawing/2014/main" id="{6FF695AF-0F58-4F16-A735-F4DF7FBC74A1}"/>
              </a:ext>
            </a:extLst>
          </p:cNvPr>
          <p:cNvSpPr txBox="1"/>
          <p:nvPr/>
        </p:nvSpPr>
        <p:spPr>
          <a:xfrm>
            <a:off x="2706848" y="2087125"/>
            <a:ext cx="6870583" cy="3616375"/>
          </a:xfrm>
          <a:prstGeom prst="rect">
            <a:avLst/>
          </a:prstGeom>
          <a:noFill/>
        </p:spPr>
        <p:txBody>
          <a:bodyPr wrap="square" lIns="91440" tIns="45720" rIns="91440" bIns="45720" anchor="t">
            <a:spAutoFit/>
          </a:bodyPr>
          <a:lstStyle/>
          <a:p>
            <a:r>
              <a:rPr lang="en-AU" sz="2400" dirty="0">
                <a:solidFill>
                  <a:srgbClr val="D04E16"/>
                </a:solidFill>
                <a:latin typeface="MrEavesXLModOT" panose="020B0603060502020204"/>
              </a:rPr>
              <a:t>Inquiry Question</a:t>
            </a:r>
            <a:br>
              <a:rPr lang="en-AU" sz="2400" dirty="0">
                <a:solidFill>
                  <a:srgbClr val="D04E16"/>
                </a:solidFill>
                <a:latin typeface="MrEavesXLModOT" panose="020B0603060502020204"/>
              </a:rPr>
            </a:br>
            <a:endParaRPr lang="en-AU" sz="1100" dirty="0">
              <a:solidFill>
                <a:srgbClr val="D04E16"/>
              </a:solidFill>
              <a:latin typeface="MrEavesXLModOT" panose="020B0603060502020204"/>
            </a:endParaRPr>
          </a:p>
          <a:p>
            <a:pPr marL="742950" lvl="1" indent="-285750">
              <a:buFont typeface="Arial" panose="020B0604020202020204" pitchFamily="34" charset="0"/>
              <a:buChar char="•"/>
            </a:pPr>
            <a:r>
              <a:rPr lang="en-AU" sz="1600" dirty="0">
                <a:latin typeface="MrEavesXLModOT" panose="020B0603060502020204" charset="0"/>
              </a:rPr>
              <a:t>What are the challenges to gender equity in agriculture and how do they impact the farmer, the community and the country? </a:t>
            </a:r>
          </a:p>
          <a:p>
            <a:pPr lvl="1">
              <a:buChar char="•"/>
            </a:pPr>
            <a:endParaRPr lang="en-AU" sz="1600" dirty="0">
              <a:latin typeface="MrEavesXLModOT" panose="020B0603060502020204"/>
            </a:endParaRPr>
          </a:p>
          <a:p>
            <a:r>
              <a:rPr lang="en-AU" sz="2400" dirty="0">
                <a:solidFill>
                  <a:srgbClr val="D04E16"/>
                </a:solidFill>
                <a:latin typeface="MrEavesXLModOT" panose="020B0603060502020204"/>
              </a:rPr>
              <a:t>Guiding Questions</a:t>
            </a:r>
            <a:br>
              <a:rPr lang="en-AU" sz="2400" dirty="0">
                <a:solidFill>
                  <a:srgbClr val="D04E16"/>
                </a:solidFill>
                <a:latin typeface="MrEavesXLModOT" panose="020B0603060502020204"/>
              </a:rPr>
            </a:br>
            <a:endParaRPr lang="en-AU" sz="1100" dirty="0">
              <a:solidFill>
                <a:srgbClr val="D04E16"/>
              </a:solidFill>
              <a:latin typeface="MrEavesXLModOT" panose="020B0603060502020204"/>
            </a:endParaRPr>
          </a:p>
          <a:p>
            <a:pPr marL="742950" lvl="1" indent="-285750">
              <a:spcBef>
                <a:spcPts val="600"/>
              </a:spcBef>
              <a:buFont typeface="Arial" panose="020B0604020202020204" pitchFamily="34" charset="0"/>
              <a:buChar char="•"/>
            </a:pPr>
            <a:r>
              <a:rPr lang="en-US" sz="1600" dirty="0">
                <a:solidFill>
                  <a:srgbClr val="1B1A19"/>
                </a:solidFill>
                <a:latin typeface="MrEavesXLModOT" panose="020B0603060502020204" charset="0"/>
                <a:ea typeface="Calibri" panose="020F0502020204030204" pitchFamily="34" charset="0"/>
                <a:cs typeface="Times New Roman"/>
              </a:rPr>
              <a:t>What are the barriers that women and girls face in agriculture?</a:t>
            </a:r>
            <a:endParaRPr lang="en-US" sz="1600" dirty="0">
              <a:solidFill>
                <a:srgbClr val="1B1A19"/>
              </a:solidFill>
              <a:effectLst/>
              <a:latin typeface="MrEavesXLModOT" panose="020B0603060502020204" charset="0"/>
              <a:ea typeface="Calibri" panose="020F0502020204030204" pitchFamily="34" charset="0"/>
              <a:cs typeface="Times New Roman" panose="02020603050405020304" pitchFamily="18" charset="0"/>
            </a:endParaRPr>
          </a:p>
          <a:p>
            <a:pPr marL="742950" lvl="1" indent="-285750">
              <a:spcBef>
                <a:spcPts val="600"/>
              </a:spcBef>
              <a:buFont typeface="Arial" panose="020B0604020202020204" pitchFamily="34" charset="0"/>
              <a:buChar char="•"/>
            </a:pPr>
            <a:r>
              <a:rPr lang="en-AU" sz="1600" dirty="0">
                <a:solidFill>
                  <a:srgbClr val="373737"/>
                </a:solidFill>
                <a:effectLst/>
                <a:latin typeface="MrEavesXLModOT" panose="020B0603060502020204" charset="0"/>
                <a:ea typeface="Times New Roman" panose="02020603050405020304" pitchFamily="18" charset="0"/>
                <a:cs typeface="Times New Roman" panose="02020603050405020304" pitchFamily="18" charset="0"/>
              </a:rPr>
              <a:t>How can technological and institutional innovations and interventions improve women’s empowerment and agricultural outcomes for women and families?</a:t>
            </a:r>
            <a:r>
              <a:rPr lang="en-AU" sz="1600" dirty="0">
                <a:latin typeface="MrEavesXLModOT" panose="020B0603060502020204" charset="0"/>
              </a:rPr>
              <a:t> </a:t>
            </a:r>
          </a:p>
          <a:p>
            <a:pPr marL="742950" lvl="1" indent="-285750">
              <a:spcBef>
                <a:spcPts val="600"/>
              </a:spcBef>
              <a:buFont typeface="Arial" panose="020B0604020202020204" pitchFamily="34" charset="0"/>
              <a:buChar char="•"/>
            </a:pPr>
            <a:r>
              <a:rPr lang="en-AU" sz="1600" dirty="0">
                <a:latin typeface="MrEavesXLModOT" panose="020B0603060502020204" charset="0"/>
              </a:rPr>
              <a:t>How can we share our learning to our class and others through a </a:t>
            </a:r>
            <a:br>
              <a:rPr lang="en-AU" sz="1600" dirty="0">
                <a:latin typeface="MrEavesXLModOT" panose="020B0603060502020204" charset="0"/>
              </a:rPr>
            </a:br>
            <a:r>
              <a:rPr lang="en-AU" sz="1600" dirty="0">
                <a:latin typeface="MrEavesXLModOT" panose="020B0603060502020204" charset="0"/>
              </a:rPr>
              <a:t>3-minute video?</a:t>
            </a:r>
            <a:endParaRPr lang="en-AU" sz="1600" dirty="0">
              <a:solidFill>
                <a:srgbClr val="1B1A19"/>
              </a:solidFill>
              <a:effectLst/>
              <a:latin typeface="MrEavesXLModOT" panose="020B06030605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41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AF93-0032-4E64-A960-2F2CD33D82C2}"/>
              </a:ext>
            </a:extLst>
          </p:cNvPr>
          <p:cNvSpPr>
            <a:spLocks noGrp="1"/>
          </p:cNvSpPr>
          <p:nvPr>
            <p:ph type="title"/>
          </p:nvPr>
        </p:nvSpPr>
        <p:spPr>
          <a:xfrm>
            <a:off x="1147571" y="745236"/>
            <a:ext cx="10291855" cy="973836"/>
          </a:xfrm>
        </p:spPr>
        <p:txBody>
          <a:bodyPr anchor="t">
            <a:noAutofit/>
          </a:bodyPr>
          <a:lstStyle/>
          <a:p>
            <a:pPr>
              <a:lnSpc>
                <a:spcPct val="90000"/>
              </a:lnSpc>
            </a:pPr>
            <a:r>
              <a:rPr lang="en-AU" sz="3400" b="0" dirty="0"/>
              <a:t>What is the Australian Centre for International Agricultural Research (ACIAR) and what does it do?</a:t>
            </a:r>
          </a:p>
        </p:txBody>
      </p:sp>
      <p:sp>
        <p:nvSpPr>
          <p:cNvPr id="9" name="Content Placeholder 8">
            <a:extLst>
              <a:ext uri="{FF2B5EF4-FFF2-40B4-BE49-F238E27FC236}">
                <a16:creationId xmlns:a16="http://schemas.microsoft.com/office/drawing/2014/main" id="{0E67FBC7-CF10-4A83-A9F5-5D4E14E3E5CC}"/>
              </a:ext>
            </a:extLst>
          </p:cNvPr>
          <p:cNvSpPr>
            <a:spLocks noGrp="1"/>
          </p:cNvSpPr>
          <p:nvPr>
            <p:ph idx="1"/>
          </p:nvPr>
        </p:nvSpPr>
        <p:spPr>
          <a:xfrm>
            <a:off x="7258639" y="2375557"/>
            <a:ext cx="4063173" cy="3897465"/>
          </a:xfrm>
        </p:spPr>
        <p:txBody>
          <a:bodyPr lIns="91440" tIns="45720" rIns="91440" bIns="45720" anchor="t">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1500" dirty="0">
                <a:latin typeface="MrEavesXLModOT" panose="020B0603060502020204" pitchFamily="34" charset="0"/>
              </a:rPr>
              <a:t>ACIAR is the Australian Government’s specialist agricultural research-for-development agency, within the Australian aid program. Its  purpose is to contribute to reducing poverty and improving the livelihoods of many in the Indo-Pacific region through  collaborative international research which also serves to improve Australian scientific capabilities and the productivity and sustainability of agricultural systems in Australia. </a:t>
            </a: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More info at</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rPr>
              <a:t> </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hlinkClick r:id="rId3">
                  <a:extLst>
                    <a:ext uri="{A12FA001-AC4F-418D-AE19-62706E023703}">
                      <ahyp:hlinkClr xmlns:ahyp="http://schemas.microsoft.com/office/drawing/2018/hyperlinkcolor" val="tx"/>
                    </a:ext>
                  </a:extLst>
                </a:hlinkClick>
              </a:rPr>
              <a:t>www.aciar.gov.au</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rPr>
              <a:t> </a:t>
            </a:r>
            <a:r>
              <a:rPr kumimoji="0" lang="en-US" sz="1500" b="0" i="0" u="none" strike="noStrike" kern="1200" cap="none" spc="0" normalizeH="0" baseline="0" noProof="0" dirty="0">
                <a:ln>
                  <a:noFill/>
                </a:ln>
                <a:solidFill>
                  <a:prstClr val="black"/>
                </a:solidFill>
                <a:effectLst/>
                <a:uLnTx/>
                <a:uFillTx/>
                <a:latin typeface="MrEavesXLModOT" panose="020B0603060502020204" pitchFamily="34" charset="0"/>
                <a:ea typeface="+mn-ea"/>
                <a:cs typeface="+mn-cs"/>
              </a:rPr>
              <a:t>and follow on Twitter, Facebook and Instagram </a:t>
            </a:r>
            <a:r>
              <a:rPr kumimoji="0" lang="en-US" sz="1500" b="0" i="0" u="none" strike="noStrike" kern="1200" cap="none" spc="0" normalizeH="0" baseline="0" noProof="0" dirty="0">
                <a:ln>
                  <a:noFill/>
                </a:ln>
                <a:solidFill>
                  <a:srgbClr val="098379"/>
                </a:solidFill>
                <a:effectLst/>
                <a:uLnTx/>
                <a:uFillTx/>
                <a:latin typeface="MrEavesXLModOT" panose="020B0603060502020204" pitchFamily="34" charset="0"/>
                <a:ea typeface="+mn-ea"/>
                <a:cs typeface="+mn-cs"/>
              </a:rPr>
              <a:t>@ACIARAustralia</a:t>
            </a:r>
          </a:p>
          <a:p>
            <a:pPr>
              <a:lnSpc>
                <a:spcPct val="100000"/>
              </a:lnSpc>
            </a:pPr>
            <a:r>
              <a:rPr lang="en-GB" sz="1500" dirty="0">
                <a:latin typeface="MrEavesXLModOT" panose="020B0603060502020204" pitchFamily="34" charset="0"/>
              </a:rPr>
              <a:t>Learn more about ACIAR in this short video.</a:t>
            </a:r>
            <a:endParaRPr lang="en-US" sz="1600" dirty="0">
              <a:latin typeface="MrEavesXLModOT" panose="020B0603060502020204" pitchFamily="34" charset="0"/>
            </a:endParaRPr>
          </a:p>
        </p:txBody>
      </p:sp>
      <p:sp>
        <p:nvSpPr>
          <p:cNvPr id="6" name="TextBox 5">
            <a:extLst>
              <a:ext uri="{FF2B5EF4-FFF2-40B4-BE49-F238E27FC236}">
                <a16:creationId xmlns:a16="http://schemas.microsoft.com/office/drawing/2014/main" id="{164A2449-A28F-4A92-B158-7B4C875B5C94}"/>
              </a:ext>
            </a:extLst>
          </p:cNvPr>
          <p:cNvSpPr txBox="1"/>
          <p:nvPr/>
        </p:nvSpPr>
        <p:spPr>
          <a:xfrm>
            <a:off x="1157559" y="5560556"/>
            <a:ext cx="6101080" cy="400110"/>
          </a:xfrm>
          <a:prstGeom prst="rect">
            <a:avLst/>
          </a:prstGeom>
          <a:noFill/>
        </p:spPr>
        <p:txBody>
          <a:bodyPr wrap="square">
            <a:spAutoFit/>
          </a:bodyPr>
          <a:lstStyle/>
          <a:p>
            <a:r>
              <a:rPr lang="en-AU" sz="1000" b="1" u="sng"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Credit: ACIAR</a:t>
            </a:r>
          </a:p>
          <a:p>
            <a:r>
              <a:rPr lang="en-AU" sz="1000" b="1"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https://youtu.be/Mc5-gSTlnY0</a:t>
            </a:r>
            <a:endParaRPr lang="en-AU" sz="1000" b="1" dirty="0">
              <a:solidFill>
                <a:srgbClr val="098379"/>
              </a:solidFill>
              <a:latin typeface="MrEavesXLModOT" panose="020B0603060502020204" pitchFamily="34" charset="0"/>
            </a:endParaRPr>
          </a:p>
        </p:txBody>
      </p:sp>
      <p:pic>
        <p:nvPicPr>
          <p:cNvPr id="12" name="Online Media 11">
            <a:hlinkClick r:id="" action="ppaction://media"/>
            <a:extLst>
              <a:ext uri="{FF2B5EF4-FFF2-40B4-BE49-F238E27FC236}">
                <a16:creationId xmlns:a16="http://schemas.microsoft.com/office/drawing/2014/main" id="{A96318DF-214F-487B-B042-DC8E288C12B0}"/>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p:blipFill>
        <p:spPr>
          <a:xfrm>
            <a:off x="1235464" y="2257625"/>
            <a:ext cx="5749798" cy="3226217"/>
          </a:xfrm>
          <a:prstGeom prst="rect">
            <a:avLst/>
          </a:prstGeom>
        </p:spPr>
      </p:pic>
    </p:spTree>
    <p:extLst>
      <p:ext uri="{BB962C8B-B14F-4D97-AF65-F5344CB8AC3E}">
        <p14:creationId xmlns:p14="http://schemas.microsoft.com/office/powerpoint/2010/main" val="12425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3699-B0E9-4E03-B587-3CC61DF4CBB3}"/>
              </a:ext>
            </a:extLst>
          </p:cNvPr>
          <p:cNvSpPr>
            <a:spLocks noGrp="1"/>
          </p:cNvSpPr>
          <p:nvPr>
            <p:ph type="title"/>
          </p:nvPr>
        </p:nvSpPr>
        <p:spPr>
          <a:xfrm>
            <a:off x="1143000" y="788647"/>
            <a:ext cx="10607040" cy="539717"/>
          </a:xfrm>
        </p:spPr>
        <p:txBody>
          <a:bodyPr vert="horz" lIns="68580" tIns="34290" rIns="68580" bIns="34290" rtlCol="0" anchor="b" anchorCtr="0">
            <a:noAutofit/>
          </a:bodyPr>
          <a:lstStyle/>
          <a:p>
            <a:pPr>
              <a:lnSpc>
                <a:spcPct val="90000"/>
              </a:lnSpc>
            </a:pPr>
            <a:r>
              <a:rPr lang="en-US" sz="3600" b="0" dirty="0"/>
              <a:t>Learn more about the Sustainable Development Goals</a:t>
            </a:r>
          </a:p>
        </p:txBody>
      </p:sp>
      <p:pic>
        <p:nvPicPr>
          <p:cNvPr id="8" name="Picture 7" descr="A picture containing umbrella&#10;&#10;Description automatically generated">
            <a:hlinkClick r:id="rId2"/>
            <a:extLst>
              <a:ext uri="{FF2B5EF4-FFF2-40B4-BE49-F238E27FC236}">
                <a16:creationId xmlns:a16="http://schemas.microsoft.com/office/drawing/2014/main" id="{C5F887D2-1C99-463C-8ACA-93B66507D2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51" r="4756" b="543"/>
          <a:stretch/>
        </p:blipFill>
        <p:spPr>
          <a:xfrm>
            <a:off x="3801152" y="1831482"/>
            <a:ext cx="4589696" cy="4428000"/>
          </a:xfrm>
          <a:prstGeom prst="rect">
            <a:avLst/>
          </a:prstGeom>
        </p:spPr>
      </p:pic>
      <p:sp>
        <p:nvSpPr>
          <p:cNvPr id="6" name="Content Placeholder 2">
            <a:extLst>
              <a:ext uri="{FF2B5EF4-FFF2-40B4-BE49-F238E27FC236}">
                <a16:creationId xmlns:a16="http://schemas.microsoft.com/office/drawing/2014/main" id="{C9C94149-6547-4CBC-89D3-6E96C9308FC1}"/>
              </a:ext>
            </a:extLst>
          </p:cNvPr>
          <p:cNvSpPr>
            <a:spLocks noGrp="1"/>
          </p:cNvSpPr>
          <p:nvPr>
            <p:ph idx="1"/>
          </p:nvPr>
        </p:nvSpPr>
        <p:spPr>
          <a:xfrm>
            <a:off x="3630547" y="6351240"/>
            <a:ext cx="4930905" cy="376600"/>
          </a:xfrm>
        </p:spPr>
        <p:txBody>
          <a:bodyPr vert="horz" lIns="68580" tIns="34290" rIns="68580" bIns="34290" rtlCol="0" anchor="t">
            <a:normAutofit/>
          </a:bodyPr>
          <a:lstStyle/>
          <a:p>
            <a:pPr algn="ctr"/>
            <a:r>
              <a:rPr lang="en-US" sz="1000" b="1"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https://www.un.org/sustainabledevelopment/student-resources/</a:t>
            </a:r>
            <a:endParaRPr lang="en-US"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195872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9259-99F1-4C42-9D7F-1EC773A93F19}"/>
              </a:ext>
            </a:extLst>
          </p:cNvPr>
          <p:cNvSpPr>
            <a:spLocks noGrp="1"/>
          </p:cNvSpPr>
          <p:nvPr>
            <p:ph type="title"/>
          </p:nvPr>
        </p:nvSpPr>
        <p:spPr>
          <a:xfrm>
            <a:off x="1152144" y="823237"/>
            <a:ext cx="8887206" cy="456647"/>
          </a:xfrm>
        </p:spPr>
        <p:txBody>
          <a:bodyPr anchor="b" anchorCtr="0">
            <a:noAutofit/>
          </a:bodyPr>
          <a:lstStyle/>
          <a:p>
            <a:r>
              <a:rPr lang="en-AU" sz="3600" b="0" dirty="0"/>
              <a:t>Sustainable Development Goals</a:t>
            </a:r>
          </a:p>
        </p:txBody>
      </p:sp>
      <p:pic>
        <p:nvPicPr>
          <p:cNvPr id="6" name="Content Placeholder 5" descr="A screenshot of a cell phone&#10;&#10;Description automatically generated">
            <a:hlinkClick r:id="rId2"/>
            <a:extLst>
              <a:ext uri="{FF2B5EF4-FFF2-40B4-BE49-F238E27FC236}">
                <a16:creationId xmlns:a16="http://schemas.microsoft.com/office/drawing/2014/main" id="{ECB4B555-68D4-4FDA-87B9-70F479E5A9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4285" y="1636744"/>
            <a:ext cx="8343429" cy="4171713"/>
          </a:xfrm>
          <a:noFill/>
        </p:spPr>
      </p:pic>
      <p:sp>
        <p:nvSpPr>
          <p:cNvPr id="3" name="TextBox 2">
            <a:extLst>
              <a:ext uri="{FF2B5EF4-FFF2-40B4-BE49-F238E27FC236}">
                <a16:creationId xmlns:a16="http://schemas.microsoft.com/office/drawing/2014/main" id="{9B9D83E9-069F-45D3-AFFA-F6C5993E8BA8}"/>
              </a:ext>
            </a:extLst>
          </p:cNvPr>
          <p:cNvSpPr txBox="1"/>
          <p:nvPr/>
        </p:nvSpPr>
        <p:spPr>
          <a:xfrm>
            <a:off x="1907123" y="5843805"/>
            <a:ext cx="2976038" cy="315666"/>
          </a:xfrm>
          <a:prstGeom prst="rect">
            <a:avLst/>
          </a:prstGeom>
        </p:spPr>
        <p:txBody>
          <a:bodyPr>
            <a:normAutofit/>
          </a:bodyPr>
          <a:lstStyle/>
          <a:p>
            <a:pPr defTabSz="914400">
              <a:lnSpc>
                <a:spcPct val="90000"/>
              </a:lnSpc>
              <a:spcBef>
                <a:spcPts val="1000"/>
              </a:spcBef>
            </a:pPr>
            <a:r>
              <a:rPr lang="en-AU" sz="1000" b="1"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https://worldslargestlesson.globalgoals.org/</a:t>
            </a:r>
            <a:endParaRPr lang="en-AU" sz="1000" b="1" dirty="0">
              <a:solidFill>
                <a:srgbClr val="098379"/>
              </a:solidFill>
              <a:latin typeface="MrEavesXLModOT" panose="020B0603060502020204" pitchFamily="34" charset="0"/>
            </a:endParaRPr>
          </a:p>
        </p:txBody>
      </p:sp>
    </p:spTree>
    <p:extLst>
      <p:ext uri="{BB962C8B-B14F-4D97-AF65-F5344CB8AC3E}">
        <p14:creationId xmlns:p14="http://schemas.microsoft.com/office/powerpoint/2010/main" val="67849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E63E-21C2-468A-818A-50EA3C42FE77}"/>
              </a:ext>
            </a:extLst>
          </p:cNvPr>
          <p:cNvSpPr>
            <a:spLocks noGrp="1"/>
          </p:cNvSpPr>
          <p:nvPr>
            <p:ph type="title"/>
          </p:nvPr>
        </p:nvSpPr>
        <p:spPr>
          <a:xfrm>
            <a:off x="1143000" y="775213"/>
            <a:ext cx="10210800" cy="521208"/>
          </a:xfrm>
        </p:spPr>
        <p:txBody>
          <a:bodyPr/>
          <a:lstStyle/>
          <a:p>
            <a:r>
              <a:rPr lang="en-AU" sz="3600" b="0" dirty="0"/>
              <a:t>Credits</a:t>
            </a:r>
          </a:p>
        </p:txBody>
      </p:sp>
      <p:sp>
        <p:nvSpPr>
          <p:cNvPr id="3" name="Content Placeholder 2">
            <a:extLst>
              <a:ext uri="{FF2B5EF4-FFF2-40B4-BE49-F238E27FC236}">
                <a16:creationId xmlns:a16="http://schemas.microsoft.com/office/drawing/2014/main" id="{B1174881-D429-425E-9BD4-EE5E0E846B1D}"/>
              </a:ext>
            </a:extLst>
          </p:cNvPr>
          <p:cNvSpPr>
            <a:spLocks noGrp="1"/>
          </p:cNvSpPr>
          <p:nvPr>
            <p:ph idx="1"/>
          </p:nvPr>
        </p:nvSpPr>
        <p:spPr>
          <a:xfrm>
            <a:off x="1143000" y="1589722"/>
            <a:ext cx="10210800" cy="4187549"/>
          </a:xfrm>
        </p:spPr>
        <p:txBody>
          <a:bodyPr/>
          <a:lstStyle/>
          <a:p>
            <a:pPr>
              <a:spcBef>
                <a:spcPts val="600"/>
              </a:spcBef>
            </a:pPr>
            <a:r>
              <a:rPr lang="en-AU" sz="1800" dirty="0">
                <a:latin typeface="MrEavesXLModOT" panose="020B0603060502020204" pitchFamily="34" charset="0"/>
              </a:rPr>
              <a:t>These teaching materials are part of the Crawford Fund’s NextGen program, to encourage the next generation into studies, careers and volunteering for global food and nutrition security. Further information is at </a:t>
            </a:r>
            <a:r>
              <a:rPr lang="en-AU" sz="1800" dirty="0">
                <a:solidFill>
                  <a:srgbClr val="098379"/>
                </a:solidFill>
                <a:latin typeface="MrEavesXLModOT" panose="020B0603060502020204" pitchFamily="34" charset="0"/>
                <a:hlinkClick r:id="rId2">
                  <a:extLst>
                    <a:ext uri="{A12FA001-AC4F-418D-AE19-62706E023703}">
                      <ahyp:hlinkClr xmlns:ahyp="http://schemas.microsoft.com/office/drawing/2018/hyperlinkcolor" val="tx"/>
                    </a:ext>
                  </a:extLst>
                </a:hlinkClick>
              </a:rPr>
              <a:t>www.crawfordfund.org</a:t>
            </a:r>
            <a:r>
              <a:rPr lang="en-AU" sz="1800" dirty="0">
                <a:solidFill>
                  <a:srgbClr val="098379"/>
                </a:solidFill>
                <a:latin typeface="MrEavesXLModOT" panose="020B0603060502020204" pitchFamily="34" charset="0"/>
              </a:rPr>
              <a:t> </a:t>
            </a:r>
            <a:r>
              <a:rPr lang="en-AU" sz="1800" dirty="0">
                <a:latin typeface="MrEavesXLModOT" panose="020B0603060502020204" pitchFamily="34" charset="0"/>
              </a:rPr>
              <a:t>and additional free teaching materials are available by contacting us at </a:t>
            </a:r>
            <a:r>
              <a:rPr lang="en-AU" sz="1800" dirty="0">
                <a:solidFill>
                  <a:srgbClr val="098379"/>
                </a:solidFill>
                <a:latin typeface="MrEavesXLModOT" panose="020B0603060502020204" pitchFamily="34" charset="0"/>
                <a:hlinkClick r:id="rId3">
                  <a:extLst>
                    <a:ext uri="{A12FA001-AC4F-418D-AE19-62706E023703}">
                      <ahyp:hlinkClr xmlns:ahyp="http://schemas.microsoft.com/office/drawing/2018/hyperlinkcolor" val="tx"/>
                    </a:ext>
                  </a:extLst>
                </a:hlinkClick>
              </a:rPr>
              <a:t>schools@crawfordfund.org</a:t>
            </a:r>
            <a:r>
              <a:rPr lang="en-AU" sz="1800" dirty="0">
                <a:solidFill>
                  <a:srgbClr val="098379"/>
                </a:solidFill>
                <a:latin typeface="MrEavesXLModOT" panose="020B0603060502020204" pitchFamily="34" charset="0"/>
              </a:rPr>
              <a:t> </a:t>
            </a:r>
          </a:p>
          <a:p>
            <a:pPr>
              <a:spcBef>
                <a:spcPts val="600"/>
              </a:spcBef>
            </a:pPr>
            <a:endParaRPr lang="en-AU" sz="1800" dirty="0">
              <a:latin typeface="MrEavesXLModOT" panose="020B0603060502020204" pitchFamily="34" charset="0"/>
            </a:endParaRPr>
          </a:p>
          <a:p>
            <a:pPr>
              <a:spcBef>
                <a:spcPts val="600"/>
              </a:spcBef>
            </a:pPr>
            <a:r>
              <a:rPr lang="en-AU" sz="1800" dirty="0">
                <a:latin typeface="MrEavesXLModOT" panose="020B0603060502020204" pitchFamily="34" charset="0"/>
              </a:rPr>
              <a:t>The Crawford Fund and our NextGen project is supported by the Australian Centre for International Agricultural Research. More information on ACIAR is available at </a:t>
            </a:r>
            <a:r>
              <a:rPr lang="en-AU" sz="1800" dirty="0">
                <a:solidFill>
                  <a:srgbClr val="098379"/>
                </a:solidFill>
                <a:latin typeface="MrEavesXLModOT" panose="020B0603060502020204" pitchFamily="34" charset="0"/>
                <a:hlinkClick r:id="rId4">
                  <a:extLst>
                    <a:ext uri="{A12FA001-AC4F-418D-AE19-62706E023703}">
                      <ahyp:hlinkClr xmlns:ahyp="http://schemas.microsoft.com/office/drawing/2018/hyperlinkcolor" val="tx"/>
                    </a:ext>
                  </a:extLst>
                </a:hlinkClick>
              </a:rPr>
              <a:t>www.aciar.gov.au</a:t>
            </a:r>
            <a:r>
              <a:rPr lang="en-AU" sz="1800" dirty="0">
                <a:solidFill>
                  <a:srgbClr val="098379"/>
                </a:solidFill>
                <a:latin typeface="MrEavesXLModOT" panose="020B0603060502020204" pitchFamily="34" charset="0"/>
              </a:rPr>
              <a:t> </a:t>
            </a:r>
          </a:p>
          <a:p>
            <a:pPr>
              <a:spcBef>
                <a:spcPts val="600"/>
              </a:spcBef>
            </a:pPr>
            <a:endParaRPr lang="en-AU" sz="1800" dirty="0">
              <a:solidFill>
                <a:srgbClr val="098379"/>
              </a:solidFill>
              <a:latin typeface="MrEavesXLModOT" panose="020B0603060502020204" pitchFamily="34" charset="0"/>
            </a:endParaRPr>
          </a:p>
          <a:p>
            <a:pPr>
              <a:spcBef>
                <a:spcPts val="600"/>
              </a:spcBef>
            </a:pPr>
            <a:r>
              <a:rPr lang="en-AU" sz="1800" dirty="0">
                <a:latin typeface="MrEavesXLModOT" panose="020B0603060502020204" pitchFamily="34" charset="0"/>
              </a:rPr>
              <a:t>Our thanks go to the </a:t>
            </a:r>
            <a:r>
              <a:rPr lang="en-AU" sz="1800" dirty="0">
                <a:solidFill>
                  <a:srgbClr val="098379"/>
                </a:solidFill>
                <a:latin typeface="MrEavesXLModOT" panose="020B0603060502020204" pitchFamily="34" charset="0"/>
                <a:hlinkClick r:id="rId5">
                  <a:extLst>
                    <a:ext uri="{A12FA001-AC4F-418D-AE19-62706E023703}">
                      <ahyp:hlinkClr xmlns:ahyp="http://schemas.microsoft.com/office/drawing/2018/hyperlinkcolor" val="tx"/>
                    </a:ext>
                  </a:extLst>
                </a:hlinkClick>
              </a:rPr>
              <a:t>CGIAR Gender Platform</a:t>
            </a:r>
            <a:r>
              <a:rPr lang="en-AU" sz="1800" dirty="0">
                <a:latin typeface="MrEavesXLModOT" panose="020B0603060502020204" pitchFamily="34" charset="0"/>
              </a:rPr>
              <a:t>, </a:t>
            </a:r>
            <a:r>
              <a:rPr lang="en-AU" sz="1800" dirty="0">
                <a:solidFill>
                  <a:srgbClr val="098379"/>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Visible Farmer</a:t>
            </a:r>
            <a:r>
              <a:rPr lang="en-AU" sz="1800" dirty="0">
                <a:latin typeface="MrEavesXLModOT" panose="020B0603060502020204" pitchFamily="34" charset="0"/>
              </a:rPr>
              <a:t>, Dr Robyn Alders and Dr Jayne Curnow for their assistance. </a:t>
            </a:r>
          </a:p>
          <a:p>
            <a:pPr>
              <a:spcBef>
                <a:spcPts val="600"/>
              </a:spcBef>
            </a:pPr>
            <a:endParaRPr lang="en-AU" sz="1800" dirty="0"/>
          </a:p>
          <a:p>
            <a:pPr>
              <a:spcBef>
                <a:spcPts val="600"/>
              </a:spcBef>
            </a:pPr>
            <a:r>
              <a:rPr lang="en-AU" sz="1800" dirty="0">
                <a:latin typeface="MrEavesXLModOT" panose="020B0603060502020204" pitchFamily="34" charset="0"/>
              </a:rPr>
              <a:t>This resource was developed by Heather MacDonald, Director of Education Partnerships (Schools) Pty Ltd. </a:t>
            </a:r>
            <a:r>
              <a:rPr lang="en-AU" sz="1800" dirty="0">
                <a:solidFill>
                  <a:srgbClr val="098379"/>
                </a:solidFill>
                <a:latin typeface="MrEavesXLModOT" panose="020B0603060502020204" pitchFamily="34" charset="0"/>
                <a:hlinkClick r:id="rId7">
                  <a:extLst>
                    <a:ext uri="{A12FA001-AC4F-418D-AE19-62706E023703}">
                      <ahyp:hlinkClr xmlns:ahyp="http://schemas.microsoft.com/office/drawing/2018/hyperlinkcolor" val="tx"/>
                    </a:ext>
                  </a:extLst>
                </a:hlinkClick>
              </a:rPr>
              <a:t>www.educationpartnerships.com.au</a:t>
            </a:r>
            <a:r>
              <a:rPr lang="en-AU" sz="1800" dirty="0">
                <a:solidFill>
                  <a:srgbClr val="098379"/>
                </a:solidFill>
                <a:latin typeface="MrEavesXLModOT" panose="020B0603060502020204" pitchFamily="34" charset="0"/>
              </a:rPr>
              <a:t> </a:t>
            </a:r>
          </a:p>
          <a:p>
            <a:endParaRPr lang="en-AU" dirty="0"/>
          </a:p>
        </p:txBody>
      </p:sp>
      <p:pic>
        <p:nvPicPr>
          <p:cNvPr id="12" name="Picture 11" descr="A picture containing drawing&#10;&#10;Description automatically generated">
            <a:extLst>
              <a:ext uri="{FF2B5EF4-FFF2-40B4-BE49-F238E27FC236}">
                <a16:creationId xmlns:a16="http://schemas.microsoft.com/office/drawing/2014/main" id="{BF7E5FE5-EA47-448A-B4E3-8E84410DEC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2849" y="5485098"/>
            <a:ext cx="1266301" cy="661401"/>
          </a:xfrm>
          <a:prstGeom prst="rect">
            <a:avLst/>
          </a:prstGeom>
          <a:ln>
            <a:noFill/>
          </a:ln>
        </p:spPr>
      </p:pic>
    </p:spTree>
    <p:extLst>
      <p:ext uri="{BB962C8B-B14F-4D97-AF65-F5344CB8AC3E}">
        <p14:creationId xmlns:p14="http://schemas.microsoft.com/office/powerpoint/2010/main" val="242817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2144" y="721895"/>
            <a:ext cx="8550657" cy="572703"/>
          </a:xfrm>
        </p:spPr>
        <p:txBody>
          <a:bodyPr>
            <a:noAutofit/>
          </a:bodyPr>
          <a:lstStyle/>
          <a:p>
            <a:r>
              <a:rPr lang="en-AU" sz="3600" b="0" dirty="0"/>
              <a:t>Students will:</a:t>
            </a:r>
          </a:p>
        </p:txBody>
      </p:sp>
      <p:graphicFrame>
        <p:nvGraphicFramePr>
          <p:cNvPr id="41" name="Content Placeholder 2">
            <a:extLst>
              <a:ext uri="{FF2B5EF4-FFF2-40B4-BE49-F238E27FC236}">
                <a16:creationId xmlns:a16="http://schemas.microsoft.com/office/drawing/2014/main" id="{7F40ED7C-2712-41B6-988E-071CBEC377C6}"/>
              </a:ext>
            </a:extLst>
          </p:cNvPr>
          <p:cNvGraphicFramePr/>
          <p:nvPr>
            <p:extLst>
              <p:ext uri="{D42A27DB-BD31-4B8C-83A1-F6EECF244321}">
                <p14:modId xmlns:p14="http://schemas.microsoft.com/office/powerpoint/2010/main" val="3259412722"/>
              </p:ext>
            </p:extLst>
          </p:nvPr>
        </p:nvGraphicFramePr>
        <p:xfrm>
          <a:off x="1239012" y="1155812"/>
          <a:ext cx="10117836" cy="5189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87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CB3F-CF52-4CAC-B41B-6C812E72C82F}"/>
              </a:ext>
            </a:extLst>
          </p:cNvPr>
          <p:cNvSpPr>
            <a:spLocks noGrp="1"/>
          </p:cNvSpPr>
          <p:nvPr>
            <p:ph type="title"/>
          </p:nvPr>
        </p:nvSpPr>
        <p:spPr>
          <a:xfrm>
            <a:off x="1246471" y="742007"/>
            <a:ext cx="7499393" cy="588794"/>
          </a:xfrm>
        </p:spPr>
        <p:txBody>
          <a:bodyPr/>
          <a:lstStyle/>
          <a:p>
            <a:r>
              <a:rPr lang="en-AU" sz="3600" b="0" dirty="0"/>
              <a:t>Definitions	</a:t>
            </a:r>
          </a:p>
        </p:txBody>
      </p:sp>
      <p:sp>
        <p:nvSpPr>
          <p:cNvPr id="3" name="Content Placeholder 2">
            <a:extLst>
              <a:ext uri="{FF2B5EF4-FFF2-40B4-BE49-F238E27FC236}">
                <a16:creationId xmlns:a16="http://schemas.microsoft.com/office/drawing/2014/main" id="{9AFD30F1-9CEF-43B5-AD2C-5AAAAD23E5BA}"/>
              </a:ext>
            </a:extLst>
          </p:cNvPr>
          <p:cNvSpPr>
            <a:spLocks noGrp="1"/>
          </p:cNvSpPr>
          <p:nvPr>
            <p:ph idx="1"/>
          </p:nvPr>
        </p:nvSpPr>
        <p:spPr>
          <a:xfrm>
            <a:off x="1246471" y="1734532"/>
            <a:ext cx="10015087" cy="4381461"/>
          </a:xfrm>
        </p:spPr>
        <p:txBody>
          <a:bodyPr/>
          <a:lstStyle/>
          <a:p>
            <a:pPr>
              <a:spcBef>
                <a:spcPts val="1200"/>
              </a:spcBef>
            </a:pPr>
            <a:r>
              <a:rPr lang="en-AU" sz="1600" b="1" dirty="0">
                <a:effectLst/>
                <a:latin typeface="MrEavesXLModOT" panose="020B0603060502020204" charset="0"/>
                <a:ea typeface="Calibri" panose="020F0502020204030204" pitchFamily="34" charset="0"/>
              </a:rPr>
              <a:t>Gender</a:t>
            </a:r>
            <a:r>
              <a:rPr lang="en-AU" sz="1600" dirty="0">
                <a:effectLst/>
                <a:latin typeface="MrEavesXLModOT" panose="020B0603060502020204" charset="0"/>
                <a:ea typeface="Calibri" panose="020F0502020204030204" pitchFamily="34" charset="0"/>
              </a:rPr>
              <a:t> – refers to the socially constructed roles and responsibilities of women, men and non-binary people. There are more than two genders often widely accepted in some countries, for example </a:t>
            </a:r>
            <a:r>
              <a:rPr lang="en-AU" sz="1600" dirty="0" err="1">
                <a:effectLst/>
                <a:latin typeface="MrEavesXLModOT" panose="020B0603060502020204" charset="0"/>
                <a:ea typeface="Calibri" panose="020F0502020204030204" pitchFamily="34" charset="0"/>
              </a:rPr>
              <a:t>fakaleitīs</a:t>
            </a:r>
            <a:r>
              <a:rPr lang="en-AU" sz="1600" dirty="0">
                <a:effectLst/>
                <a:latin typeface="MrEavesXLModOT" panose="020B0603060502020204" charset="0"/>
                <a:ea typeface="Calibri" panose="020F0502020204030204" pitchFamily="34" charset="0"/>
              </a:rPr>
              <a:t> in The Pacific Islands and the Bugis people of Indonesia.</a:t>
            </a:r>
          </a:p>
          <a:p>
            <a:pPr>
              <a:spcBef>
                <a:spcPts val="1200"/>
              </a:spcBef>
            </a:pPr>
            <a:r>
              <a:rPr lang="en-AU" sz="1600" b="1" dirty="0">
                <a:effectLst/>
                <a:latin typeface="MrEavesXLModOT" panose="020B0603060502020204" charset="0"/>
                <a:ea typeface="Calibri" panose="020F0502020204030204" pitchFamily="34" charset="0"/>
              </a:rPr>
              <a:t>Sex</a:t>
            </a:r>
            <a:r>
              <a:rPr lang="en-AU" sz="1600" dirty="0">
                <a:effectLst/>
                <a:latin typeface="MrEavesXLModOT" panose="020B0603060502020204" charset="0"/>
                <a:ea typeface="Calibri" panose="020F0502020204030204" pitchFamily="34" charset="0"/>
              </a:rPr>
              <a:t> – the two main categories (male and female) into which humans and most other living things are divided on the basis of their reproductive functions.</a:t>
            </a:r>
          </a:p>
          <a:p>
            <a:pPr>
              <a:spcBef>
                <a:spcPts val="1200"/>
              </a:spcBef>
            </a:pPr>
            <a:r>
              <a:rPr lang="en-GB" sz="1600" b="1" dirty="0">
                <a:effectLst/>
                <a:latin typeface="MrEavesXLModOT" panose="020B0603060502020204" charset="0"/>
                <a:ea typeface="Calibri" panose="020F0502020204030204" pitchFamily="34" charset="0"/>
              </a:rPr>
              <a:t>Developing countries </a:t>
            </a:r>
            <a:r>
              <a:rPr lang="en-GB" sz="1600" dirty="0">
                <a:effectLst/>
                <a:latin typeface="MrEavesXLModOT" panose="020B0603060502020204" charset="0"/>
                <a:ea typeface="Calibri" panose="020F0502020204030204" pitchFamily="34" charset="0"/>
              </a:rPr>
              <a:t>– countries with a less developed industrial base and lower per capita income than other countries. They generally rely heavily on agriculture as their primary industry. </a:t>
            </a:r>
            <a:endParaRPr lang="en-AU" sz="1600" dirty="0">
              <a:effectLst/>
              <a:latin typeface="MrEavesXLModOT" panose="020B0603060502020204" charset="0"/>
              <a:ea typeface="Calibri" panose="020F0502020204030204" pitchFamily="34" charset="0"/>
            </a:endParaRPr>
          </a:p>
          <a:p>
            <a:pPr>
              <a:spcBef>
                <a:spcPts val="1200"/>
              </a:spcBef>
            </a:pPr>
            <a:r>
              <a:rPr lang="en-AU" sz="1600" b="1" dirty="0">
                <a:effectLst/>
                <a:latin typeface="MrEavesXLModOT" panose="020B0603060502020204" charset="0"/>
                <a:ea typeface="Calibri" panose="020F0502020204030204" pitchFamily="34" charset="0"/>
              </a:rPr>
              <a:t>Equity </a:t>
            </a:r>
            <a:r>
              <a:rPr lang="en-AU" sz="1600" dirty="0">
                <a:effectLst/>
                <a:latin typeface="MrEavesXLModOT" panose="020B0603060502020204" charset="0"/>
                <a:ea typeface="Calibri" panose="020F0502020204030204" pitchFamily="34" charset="0"/>
              </a:rPr>
              <a:t>- the quality of being fair and impartial.</a:t>
            </a:r>
          </a:p>
          <a:p>
            <a:pPr>
              <a:spcBef>
                <a:spcPts val="1200"/>
              </a:spcBef>
            </a:pPr>
            <a:r>
              <a:rPr lang="en-AU" sz="1600" b="1" dirty="0">
                <a:effectLst/>
                <a:latin typeface="MrEavesXLModOT" panose="020B0603060502020204" charset="0"/>
                <a:ea typeface="Calibri" panose="020F0502020204030204" pitchFamily="34" charset="0"/>
              </a:rPr>
              <a:t>Equality </a:t>
            </a:r>
            <a:r>
              <a:rPr lang="en-AU" sz="1600" dirty="0">
                <a:effectLst/>
                <a:latin typeface="MrEavesXLModOT" panose="020B0603060502020204" charset="0"/>
                <a:ea typeface="Calibri" panose="020F0502020204030204" pitchFamily="34" charset="0"/>
              </a:rPr>
              <a:t>- the state of being equal, especially in status, rights, or opportunities. </a:t>
            </a:r>
          </a:p>
          <a:p>
            <a:pPr>
              <a:spcBef>
                <a:spcPts val="1200"/>
              </a:spcBef>
            </a:pPr>
            <a:r>
              <a:rPr lang="en-AU" sz="1600" b="1" dirty="0">
                <a:effectLst/>
                <a:latin typeface="MrEavesXLModOT" panose="020B0603060502020204" charset="0"/>
                <a:ea typeface="Calibri" panose="020F0502020204030204" pitchFamily="34" charset="0"/>
              </a:rPr>
              <a:t>Gender equality </a:t>
            </a:r>
            <a:r>
              <a:rPr lang="en-AU" sz="1600" dirty="0">
                <a:effectLst/>
                <a:latin typeface="MrEavesXLModOT" panose="020B0603060502020204" charset="0"/>
                <a:ea typeface="Calibri" panose="020F0502020204030204" pitchFamily="34" charset="0"/>
              </a:rPr>
              <a:t>- when people of all genders have equal rights, responsibilities and opportunities.</a:t>
            </a:r>
          </a:p>
          <a:p>
            <a:pPr>
              <a:spcBef>
                <a:spcPts val="1200"/>
              </a:spcBef>
            </a:pPr>
            <a:r>
              <a:rPr lang="en-AU" sz="1600" b="1" dirty="0">
                <a:effectLst/>
                <a:latin typeface="MrEavesXLModOT" panose="020B0603060502020204" charset="0"/>
                <a:ea typeface="Calibri" panose="020F0502020204030204" pitchFamily="34" charset="0"/>
              </a:rPr>
              <a:t>Empowerment</a:t>
            </a:r>
            <a:r>
              <a:rPr lang="en-AU" sz="1600" dirty="0">
                <a:effectLst/>
                <a:latin typeface="MrEavesXLModOT" panose="020B0603060502020204" charset="0"/>
                <a:ea typeface="Calibri" panose="020F0502020204030204" pitchFamily="34" charset="0"/>
              </a:rPr>
              <a:t> - </a:t>
            </a:r>
            <a:r>
              <a:rPr lang="en-GB" sz="1600" dirty="0">
                <a:effectLst/>
                <a:latin typeface="MrEavesXLModOT" panose="020B0603060502020204" charset="0"/>
                <a:ea typeface="Calibri" panose="020F0502020204030204" pitchFamily="34" charset="0"/>
              </a:rPr>
              <a:t>a process where a person gains the ability to set personally meaningful goals (i.e. to live the life one has reason to value), make choices with significant consequences for one’s life, and turn choices into desired action and outcomes.</a:t>
            </a:r>
            <a:endParaRPr lang="en-AU" sz="1600" dirty="0">
              <a:effectLst/>
              <a:latin typeface="MrEavesXLModOT" panose="020B0603060502020204" charset="0"/>
              <a:ea typeface="Calibri" panose="020F0502020204030204" pitchFamily="34" charset="0"/>
            </a:endParaRPr>
          </a:p>
          <a:p>
            <a:r>
              <a:rPr lang="en-AU" sz="16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05377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8F29-1D09-4E4A-9F29-10E733C0FE80}"/>
              </a:ext>
            </a:extLst>
          </p:cNvPr>
          <p:cNvSpPr>
            <a:spLocks noGrp="1"/>
          </p:cNvSpPr>
          <p:nvPr>
            <p:ph type="title"/>
          </p:nvPr>
        </p:nvSpPr>
        <p:spPr>
          <a:xfrm>
            <a:off x="1237879" y="736333"/>
            <a:ext cx="8801471" cy="981083"/>
          </a:xfrm>
        </p:spPr>
        <p:txBody>
          <a:bodyPr vert="horz" lIns="68580" tIns="34290" rIns="68580" bIns="34290" rtlCol="0" anchor="t" anchorCtr="0">
            <a:normAutofit/>
          </a:bodyPr>
          <a:lstStyle/>
          <a:p>
            <a:r>
              <a:rPr lang="en-US" sz="3600" b="0" dirty="0"/>
              <a:t>What do you know?</a:t>
            </a:r>
          </a:p>
        </p:txBody>
      </p:sp>
      <p:pic>
        <p:nvPicPr>
          <p:cNvPr id="5" name="Content Placeholder 4" descr="Group brainstorm">
            <a:extLst>
              <a:ext uri="{FF2B5EF4-FFF2-40B4-BE49-F238E27FC236}">
                <a16:creationId xmlns:a16="http://schemas.microsoft.com/office/drawing/2014/main" id="{329BF95E-D0CE-486A-9FAF-F54873B5A6F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408" y="1840588"/>
            <a:ext cx="3619406" cy="3619406"/>
          </a:xfrm>
          <a:prstGeom prst="rect">
            <a:avLst/>
          </a:prstGeom>
        </p:spPr>
      </p:pic>
      <p:sp>
        <p:nvSpPr>
          <p:cNvPr id="6" name="TextBox 5">
            <a:extLst>
              <a:ext uri="{FF2B5EF4-FFF2-40B4-BE49-F238E27FC236}">
                <a16:creationId xmlns:a16="http://schemas.microsoft.com/office/drawing/2014/main" id="{EA1954F8-658E-497A-BE3D-AC47B241A785}"/>
              </a:ext>
            </a:extLst>
          </p:cNvPr>
          <p:cNvSpPr txBox="1"/>
          <p:nvPr/>
        </p:nvSpPr>
        <p:spPr>
          <a:xfrm>
            <a:off x="5435008" y="1586079"/>
            <a:ext cx="5519113" cy="4406236"/>
          </a:xfrm>
          <a:prstGeom prst="rect">
            <a:avLst/>
          </a:prstGeom>
        </p:spPr>
        <p:txBody>
          <a:bodyPr vert="horz" lIns="68580" tIns="34290" rIns="68580" bIns="34290" rtlCol="0" anchor="t">
            <a:noAutofit/>
          </a:bodyPr>
          <a:lstStyle/>
          <a:p>
            <a:pPr marL="285750"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In groups, discuss your thoughts on how gender impacts agriculture in developing countries and Australia. What do you think is the greatest challenge to gender disparity in agriculture?</a:t>
            </a:r>
          </a:p>
          <a:p>
            <a:pPr marL="285750"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Consider:</a:t>
            </a:r>
          </a:p>
          <a:p>
            <a:pPr marL="742950" lvl="1"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Land ownership</a:t>
            </a:r>
          </a:p>
          <a:p>
            <a:pPr marL="742950" lvl="1"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Financial support</a:t>
            </a:r>
          </a:p>
          <a:p>
            <a:pPr marL="742950" lvl="1"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Education</a:t>
            </a:r>
          </a:p>
          <a:p>
            <a:pPr marL="742950" lvl="1"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Gender stereotypes</a:t>
            </a:r>
          </a:p>
          <a:p>
            <a:pPr marL="742950" lvl="1" indent="-285750">
              <a:spcBef>
                <a:spcPts val="750"/>
              </a:spcBef>
              <a:buClr>
                <a:srgbClr val="098379"/>
              </a:buClr>
              <a:buSzPct val="80000"/>
              <a:buFont typeface="Webdings" panose="05030102010509060703" pitchFamily="18" charset="2"/>
              <a:buChar char=""/>
            </a:pPr>
            <a:r>
              <a:rPr lang="en-US" sz="1500" dirty="0">
                <a:solidFill>
                  <a:schemeClr val="tx1">
                    <a:lumMod val="75000"/>
                    <a:lumOff val="25000"/>
                  </a:schemeClr>
                </a:solidFill>
                <a:latin typeface="MrEavesXLModOT" panose="020B0603060502020204" pitchFamily="34" charset="0"/>
              </a:rPr>
              <a:t>Representation in decision making</a:t>
            </a:r>
          </a:p>
          <a:p>
            <a:pPr marL="285750" indent="-285750">
              <a:spcBef>
                <a:spcPts val="750"/>
              </a:spcBef>
              <a:buClr>
                <a:srgbClr val="098379"/>
              </a:buClr>
              <a:buSzPct val="80000"/>
              <a:buFont typeface="Webdings" panose="05030102010509060703" pitchFamily="18" charset="2"/>
              <a:buChar char=""/>
            </a:pPr>
            <a:r>
              <a:rPr lang="en-US" sz="1400" dirty="0">
                <a:latin typeface="MrEavesXLModOT" panose="020B0603060502020204" pitchFamily="34" charset="0"/>
              </a:rPr>
              <a:t>Use slides 7 – 9 to identify the opportunities and challenges.</a:t>
            </a:r>
          </a:p>
          <a:p>
            <a:pPr marL="285750" indent="-285750">
              <a:spcBef>
                <a:spcPts val="750"/>
              </a:spcBef>
              <a:buClr>
                <a:srgbClr val="098379"/>
              </a:buClr>
              <a:buSzPct val="80000"/>
              <a:buFont typeface="Webdings" panose="05030102010509060703" pitchFamily="18" charset="2"/>
              <a:buChar char=""/>
            </a:pPr>
            <a:r>
              <a:rPr lang="en-US" sz="1400" dirty="0">
                <a:latin typeface="MrEavesXLModOT" panose="020B0603060502020204" pitchFamily="34" charset="0"/>
              </a:rPr>
              <a:t>In pairs record your learnings.</a:t>
            </a:r>
          </a:p>
          <a:p>
            <a:pPr marL="285750" indent="-285750">
              <a:spcBef>
                <a:spcPts val="750"/>
              </a:spcBef>
              <a:buClr>
                <a:srgbClr val="098379"/>
              </a:buClr>
              <a:buSzPct val="80000"/>
              <a:buFont typeface="Webdings" panose="05030102010509060703" pitchFamily="18" charset="2"/>
              <a:buChar char=""/>
            </a:pPr>
            <a:r>
              <a:rPr lang="en-US" sz="1400" dirty="0">
                <a:latin typeface="MrEavesXLModOT" panose="020B0603060502020204" pitchFamily="34" charset="0"/>
              </a:rPr>
              <a:t>What are the similarities and differences between Australia and developing countries regarding gender challenges?</a:t>
            </a:r>
          </a:p>
          <a:p>
            <a:pPr marL="285750" indent="-285750">
              <a:spcBef>
                <a:spcPts val="750"/>
              </a:spcBef>
              <a:buClr>
                <a:srgbClr val="098379"/>
              </a:buClr>
              <a:buSzPct val="80000"/>
              <a:buFont typeface="Webdings" panose="05030102010509060703" pitchFamily="18" charset="2"/>
              <a:buChar char=""/>
            </a:pPr>
            <a:r>
              <a:rPr lang="en-US" sz="1400" dirty="0">
                <a:latin typeface="MrEavesXLModOT" panose="020B0603060502020204" pitchFamily="34" charset="0"/>
              </a:rPr>
              <a:t>Review some of the international projects being implemented to support women in agriculture.</a:t>
            </a:r>
          </a:p>
        </p:txBody>
      </p:sp>
    </p:spTree>
    <p:extLst>
      <p:ext uri="{BB962C8B-B14F-4D97-AF65-F5344CB8AC3E}">
        <p14:creationId xmlns:p14="http://schemas.microsoft.com/office/powerpoint/2010/main" val="231553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83AD-5474-4996-BA5E-7FDB998EDF1F}"/>
              </a:ext>
            </a:extLst>
          </p:cNvPr>
          <p:cNvSpPr>
            <a:spLocks noGrp="1"/>
          </p:cNvSpPr>
          <p:nvPr>
            <p:ph type="title"/>
          </p:nvPr>
        </p:nvSpPr>
        <p:spPr>
          <a:xfrm>
            <a:off x="1063593" y="778091"/>
            <a:ext cx="10521604" cy="1025480"/>
          </a:xfrm>
        </p:spPr>
        <p:txBody>
          <a:bodyPr/>
          <a:lstStyle/>
          <a:p>
            <a:r>
              <a:rPr lang="en-AU" sz="3600" b="0" dirty="0">
                <a:latin typeface="MrEavesXLModOT" panose="020B0603060502020204"/>
              </a:rPr>
              <a:t>Record your sharing – </a:t>
            </a:r>
            <a:br>
              <a:rPr lang="en-AU" sz="3600" b="0" dirty="0">
                <a:latin typeface="MrEavesXLModOT" panose="020B0603060502020204"/>
              </a:rPr>
            </a:br>
            <a:r>
              <a:rPr lang="en-AU" b="0" dirty="0">
                <a:latin typeface="MrEavesXLModOT" panose="020B0603060502020204"/>
              </a:rPr>
              <a:t>Gender challenges and barriers in agriculture</a:t>
            </a:r>
          </a:p>
        </p:txBody>
      </p:sp>
      <p:sp>
        <p:nvSpPr>
          <p:cNvPr id="7" name="Title 1">
            <a:extLst>
              <a:ext uri="{FF2B5EF4-FFF2-40B4-BE49-F238E27FC236}">
                <a16:creationId xmlns:a16="http://schemas.microsoft.com/office/drawing/2014/main" id="{CA9862A1-C839-4540-A07E-89DFC1FCDA62}"/>
              </a:ext>
            </a:extLst>
          </p:cNvPr>
          <p:cNvSpPr txBox="1">
            <a:spLocks/>
          </p:cNvSpPr>
          <p:nvPr/>
        </p:nvSpPr>
        <p:spPr>
          <a:xfrm>
            <a:off x="2152650" y="869284"/>
            <a:ext cx="7886700" cy="936899"/>
          </a:xfrm>
        </p:spPr>
        <p:txBody>
          <a:bodyPr vert="horz" lIns="68580" tIns="34290" rIns="68580" bIns="3429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atin typeface="MrEavesXLModOT" panose="020B0603060502020204"/>
            </a:endParaRPr>
          </a:p>
        </p:txBody>
      </p:sp>
      <p:sp>
        <p:nvSpPr>
          <p:cNvPr id="10" name="TextBox 9">
            <a:extLst>
              <a:ext uri="{FF2B5EF4-FFF2-40B4-BE49-F238E27FC236}">
                <a16:creationId xmlns:a16="http://schemas.microsoft.com/office/drawing/2014/main" id="{1AF5A76B-4703-4AD1-A29C-B23493B302FB}"/>
              </a:ext>
            </a:extLst>
          </p:cNvPr>
          <p:cNvSpPr txBox="1"/>
          <p:nvPr/>
        </p:nvSpPr>
        <p:spPr>
          <a:xfrm>
            <a:off x="1155032" y="2606827"/>
            <a:ext cx="10135401" cy="33441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AU" dirty="0"/>
          </a:p>
        </p:txBody>
      </p:sp>
      <p:sp>
        <p:nvSpPr>
          <p:cNvPr id="15" name="Text Placeholder 4">
            <a:extLst>
              <a:ext uri="{FF2B5EF4-FFF2-40B4-BE49-F238E27FC236}">
                <a16:creationId xmlns:a16="http://schemas.microsoft.com/office/drawing/2014/main" id="{C64573D5-BA94-4097-A6BA-CF458B47F239}"/>
              </a:ext>
            </a:extLst>
          </p:cNvPr>
          <p:cNvSpPr>
            <a:spLocks noGrp="1"/>
          </p:cNvSpPr>
          <p:nvPr>
            <p:ph idx="1"/>
          </p:nvPr>
        </p:nvSpPr>
        <p:spPr>
          <a:xfrm>
            <a:off x="1063593" y="1894764"/>
            <a:ext cx="4803803" cy="741087"/>
          </a:xfrm>
          <a:prstGeom prst="rect">
            <a:avLst/>
          </a:prstGeom>
        </p:spPr>
        <p:txBody>
          <a:bodyPr/>
          <a:lstStyle/>
          <a:p>
            <a:r>
              <a:rPr lang="en-AU" sz="2000" dirty="0">
                <a:latin typeface="MrEavesXLModOT" panose="020B0603060502020204"/>
              </a:rPr>
              <a:t>Initial Thoughts</a:t>
            </a:r>
          </a:p>
        </p:txBody>
      </p:sp>
    </p:spTree>
    <p:extLst>
      <p:ext uri="{BB962C8B-B14F-4D97-AF65-F5344CB8AC3E}">
        <p14:creationId xmlns:p14="http://schemas.microsoft.com/office/powerpoint/2010/main" val="4441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6C013-A28E-446A-B551-39C99A011A8F}"/>
              </a:ext>
            </a:extLst>
          </p:cNvPr>
          <p:cNvSpPr>
            <a:spLocks noGrp="1"/>
          </p:cNvSpPr>
          <p:nvPr>
            <p:ph sz="half" idx="2"/>
          </p:nvPr>
        </p:nvSpPr>
        <p:spPr>
          <a:xfrm>
            <a:off x="7487627" y="2381958"/>
            <a:ext cx="3421486" cy="2890040"/>
          </a:xfrm>
        </p:spPr>
        <p:txBody>
          <a:bodyPr>
            <a:normAutofit lnSpcReduction="10000"/>
          </a:bodyPr>
          <a:lstStyle/>
          <a:p>
            <a:pPr>
              <a:lnSpc>
                <a:spcPct val="100000"/>
              </a:lnSpc>
            </a:pPr>
            <a:r>
              <a:rPr lang="en-AU" sz="1600" dirty="0">
                <a:latin typeface="MrEavesXLModOT" panose="020B0603060502020204" pitchFamily="34" charset="0"/>
              </a:rPr>
              <a:t>How does climate change disproportionately affect women and girls in developing countries?</a:t>
            </a:r>
          </a:p>
          <a:p>
            <a:pPr>
              <a:lnSpc>
                <a:spcPct val="100000"/>
              </a:lnSpc>
            </a:pPr>
            <a:r>
              <a:rPr lang="en-AU" sz="1600" dirty="0">
                <a:latin typeface="MrEavesXLModOT" panose="020B0603060502020204" pitchFamily="34" charset="0"/>
              </a:rPr>
              <a:t>What are the priorities for women in these countries?</a:t>
            </a:r>
          </a:p>
          <a:p>
            <a:pPr>
              <a:lnSpc>
                <a:spcPct val="100000"/>
              </a:lnSpc>
            </a:pPr>
            <a:r>
              <a:rPr lang="en-AU" sz="1600" dirty="0">
                <a:latin typeface="MrEavesXLModOT" panose="020B0603060502020204" pitchFamily="34" charset="0"/>
              </a:rPr>
              <a:t>What are some suggestions for meeting this challenge?</a:t>
            </a:r>
          </a:p>
          <a:p>
            <a:pPr>
              <a:lnSpc>
                <a:spcPct val="100000"/>
              </a:lnSpc>
            </a:pPr>
            <a:r>
              <a:rPr lang="en-AU" sz="1600" dirty="0">
                <a:latin typeface="MrEavesXLModOT" panose="020B0603060502020204" pitchFamily="34" charset="0"/>
              </a:rPr>
              <a:t>What role can we play in supporting women in agriculture in developing countries?</a:t>
            </a:r>
          </a:p>
        </p:txBody>
      </p:sp>
      <p:sp>
        <p:nvSpPr>
          <p:cNvPr id="2" name="Title 1">
            <a:extLst>
              <a:ext uri="{FF2B5EF4-FFF2-40B4-BE49-F238E27FC236}">
                <a16:creationId xmlns:a16="http://schemas.microsoft.com/office/drawing/2014/main" id="{3A137E31-3DC9-43FE-A1F9-3CBA265B71AA}"/>
              </a:ext>
            </a:extLst>
          </p:cNvPr>
          <p:cNvSpPr>
            <a:spLocks noGrp="1"/>
          </p:cNvSpPr>
          <p:nvPr>
            <p:ph type="title"/>
          </p:nvPr>
        </p:nvSpPr>
        <p:spPr>
          <a:xfrm>
            <a:off x="1073217" y="726949"/>
            <a:ext cx="10126085" cy="1051560"/>
          </a:xfrm>
        </p:spPr>
        <p:txBody>
          <a:bodyPr anchor="b" anchorCtr="0">
            <a:noAutofit/>
          </a:bodyPr>
          <a:lstStyle/>
          <a:p>
            <a:r>
              <a:rPr lang="en-US" sz="3600" b="0" dirty="0"/>
              <a:t>How is climate change impacting on communities in developing countries?</a:t>
            </a:r>
            <a:endParaRPr lang="en-AU" sz="3600" b="0" dirty="0"/>
          </a:p>
        </p:txBody>
      </p:sp>
      <p:sp>
        <p:nvSpPr>
          <p:cNvPr id="4" name="TextBox 3">
            <a:extLst>
              <a:ext uri="{FF2B5EF4-FFF2-40B4-BE49-F238E27FC236}">
                <a16:creationId xmlns:a16="http://schemas.microsoft.com/office/drawing/2014/main" id="{85EC1DAA-6B47-40ED-9AFC-17FC26755F6B}"/>
              </a:ext>
            </a:extLst>
          </p:cNvPr>
          <p:cNvSpPr txBox="1"/>
          <p:nvPr/>
        </p:nvSpPr>
        <p:spPr>
          <a:xfrm>
            <a:off x="1087549" y="5372635"/>
            <a:ext cx="3819525" cy="315375"/>
          </a:xfrm>
          <a:prstGeom prst="rect">
            <a:avLst/>
          </a:prstGeom>
        </p:spPr>
        <p:txBody>
          <a:bodyPr>
            <a:normAutofit/>
          </a:bodyPr>
          <a:lstStyle/>
          <a:p>
            <a:r>
              <a:rPr lang="en-US" sz="1000" b="1" u="none" strike="noStrike" dirty="0">
                <a:solidFill>
                  <a:srgbClr val="098379"/>
                </a:solidFill>
                <a:effectLst/>
                <a:latin typeface="MrEavesXLModOT" panose="020B0603060502020204"/>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https://youtu.be/ony2GHjYEro</a:t>
            </a:r>
            <a:r>
              <a:rPr lang="en-US" sz="1000" b="1" dirty="0">
                <a:solidFill>
                  <a:srgbClr val="098379"/>
                </a:solidFill>
                <a:effectLst/>
                <a:latin typeface="MrEavesXLModOT" panose="020B0603060502020204"/>
                <a:ea typeface="Calibri" panose="020F0502020204030204" pitchFamily="34" charset="0"/>
              </a:rPr>
              <a:t> </a:t>
            </a:r>
            <a:endParaRPr lang="en-AU" sz="1000" b="1" dirty="0">
              <a:solidFill>
                <a:srgbClr val="098379"/>
              </a:solidFill>
              <a:latin typeface="MrEavesXLModOT" panose="020B0603060502020204"/>
            </a:endParaRPr>
          </a:p>
        </p:txBody>
      </p:sp>
      <p:pic>
        <p:nvPicPr>
          <p:cNvPr id="8" name="Online Media 7">
            <a:hlinkClick r:id="" action="ppaction://media"/>
            <a:extLst>
              <a:ext uri="{FF2B5EF4-FFF2-40B4-BE49-F238E27FC236}">
                <a16:creationId xmlns:a16="http://schemas.microsoft.com/office/drawing/2014/main" id="{4B97C620-80CF-4596-89E1-6A4A0CC6D379}"/>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1167384" y="2383046"/>
            <a:ext cx="5486866" cy="2879079"/>
          </a:xfrm>
          <a:prstGeom prst="rect">
            <a:avLst/>
          </a:prstGeom>
        </p:spPr>
      </p:pic>
    </p:spTree>
    <p:extLst>
      <p:ext uri="{BB962C8B-B14F-4D97-AF65-F5344CB8AC3E}">
        <p14:creationId xmlns:p14="http://schemas.microsoft.com/office/powerpoint/2010/main" val="417147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A9B4-314E-4FF2-95E2-9780D433B6BC}"/>
              </a:ext>
            </a:extLst>
          </p:cNvPr>
          <p:cNvSpPr>
            <a:spLocks noGrp="1"/>
          </p:cNvSpPr>
          <p:nvPr>
            <p:ph type="title"/>
          </p:nvPr>
        </p:nvSpPr>
        <p:spPr>
          <a:xfrm>
            <a:off x="1045653" y="637034"/>
            <a:ext cx="10425912" cy="749527"/>
          </a:xfrm>
        </p:spPr>
        <p:txBody>
          <a:bodyPr anchor="t">
            <a:noAutofit/>
          </a:bodyPr>
          <a:lstStyle/>
          <a:p>
            <a:r>
              <a:rPr lang="en-US" sz="3600" b="0" dirty="0"/>
              <a:t>Gender Dimensions in Developing Countries</a:t>
            </a:r>
            <a:endParaRPr lang="en-AU" sz="3600" b="0" dirty="0"/>
          </a:p>
        </p:txBody>
      </p:sp>
      <p:sp>
        <p:nvSpPr>
          <p:cNvPr id="4" name="TextBox 3">
            <a:extLst>
              <a:ext uri="{FF2B5EF4-FFF2-40B4-BE49-F238E27FC236}">
                <a16:creationId xmlns:a16="http://schemas.microsoft.com/office/drawing/2014/main" id="{2459DBEE-44AD-4AFC-9AC9-F5B159177A33}"/>
              </a:ext>
            </a:extLst>
          </p:cNvPr>
          <p:cNvSpPr txBox="1"/>
          <p:nvPr/>
        </p:nvSpPr>
        <p:spPr>
          <a:xfrm>
            <a:off x="1152523" y="5943967"/>
            <a:ext cx="9892466" cy="276999"/>
          </a:xfrm>
          <a:prstGeom prst="rect">
            <a:avLst/>
          </a:prstGeom>
          <a:noFill/>
        </p:spPr>
        <p:txBody>
          <a:bodyPr wrap="square">
            <a:spAutoFit/>
          </a:bodyPr>
          <a:lstStyle/>
          <a:p>
            <a:pPr algn="ctr"/>
            <a:r>
              <a:rPr lang="en-US" sz="1200" b="1" i="0" u="none" strike="noStrike" dirty="0">
                <a:solidFill>
                  <a:srgbClr val="098379"/>
                </a:solidFill>
                <a:effectLst/>
                <a:latin typeface="MrEavesXLModOT" panose="020B0603060502020204"/>
                <a:ea typeface="Calibri" panose="020F0502020204030204" pitchFamily="34" charset="0"/>
                <a:hlinkClick r:id="rId5">
                  <a:extLst>
                    <a:ext uri="{A12FA001-AC4F-418D-AE19-62706E023703}">
                      <ahyp:hlinkClr xmlns:ahyp="http://schemas.microsoft.com/office/drawing/2018/hyperlinkcolor" val="tx"/>
                    </a:ext>
                  </a:extLst>
                </a:hlinkClick>
              </a:rPr>
              <a:t>Source: https://gennovate.org/multimedia/</a:t>
            </a:r>
            <a:r>
              <a:rPr lang="en-US" sz="1200" b="1" dirty="0">
                <a:solidFill>
                  <a:srgbClr val="098379"/>
                </a:solidFill>
                <a:effectLst/>
                <a:latin typeface="MrEavesXLModOT" panose="020B0603060502020204"/>
                <a:ea typeface="Calibri" panose="020F0502020204030204" pitchFamily="34" charset="0"/>
              </a:rPr>
              <a:t> </a:t>
            </a:r>
            <a:endParaRPr lang="en-AU" sz="1200" b="1" dirty="0">
              <a:solidFill>
                <a:srgbClr val="098379"/>
              </a:solidFill>
              <a:latin typeface="MrEavesXLModOT" panose="020B0603060502020204"/>
            </a:endParaRPr>
          </a:p>
        </p:txBody>
      </p:sp>
      <p:pic>
        <p:nvPicPr>
          <p:cNvPr id="5" name="Online Media 4">
            <a:hlinkClick r:id="" action="ppaction://media"/>
            <a:extLst>
              <a:ext uri="{FF2B5EF4-FFF2-40B4-BE49-F238E27FC236}">
                <a16:creationId xmlns:a16="http://schemas.microsoft.com/office/drawing/2014/main" id="{4D88AE10-5BEA-4E71-9E9C-2BBFED3544C1}"/>
              </a:ext>
            </a:extLst>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p:blipFill>
        <p:spPr>
          <a:xfrm>
            <a:off x="8098268" y="1729282"/>
            <a:ext cx="3064736" cy="1708262"/>
          </a:xfrm>
          <a:prstGeom prst="rect">
            <a:avLst/>
          </a:prstGeom>
        </p:spPr>
      </p:pic>
      <p:sp>
        <p:nvSpPr>
          <p:cNvPr id="12" name="TextBox 11">
            <a:extLst>
              <a:ext uri="{FF2B5EF4-FFF2-40B4-BE49-F238E27FC236}">
                <a16:creationId xmlns:a16="http://schemas.microsoft.com/office/drawing/2014/main" id="{D59E9F1F-60FB-4B84-AF73-1FD6A3057A31}"/>
              </a:ext>
            </a:extLst>
          </p:cNvPr>
          <p:cNvSpPr txBox="1"/>
          <p:nvPr/>
        </p:nvSpPr>
        <p:spPr>
          <a:xfrm rot="10800000" flipV="1">
            <a:off x="4649227" y="4158826"/>
            <a:ext cx="3028981" cy="1446550"/>
          </a:xfrm>
          <a:prstGeom prst="rect">
            <a:avLst/>
          </a:prstGeom>
          <a:noFill/>
        </p:spPr>
        <p:txBody>
          <a:bodyPr wrap="square">
            <a:spAutoFit/>
          </a:bodyPr>
          <a:lstStyle/>
          <a:p>
            <a:r>
              <a:rPr lang="en-US" dirty="0">
                <a:solidFill>
                  <a:srgbClr val="098379"/>
                </a:solidFill>
                <a:latin typeface="☞MrEavesXLModOT-Reg"/>
              </a:rPr>
              <a:t>Tanzania</a:t>
            </a:r>
            <a:endParaRPr lang="en-US" dirty="0">
              <a:solidFill>
                <a:srgbClr val="098379"/>
              </a:solidFill>
              <a:latin typeface="☞MrEavesXLModOT-Reg"/>
              <a:hlinkClick r:id="rId7">
                <a:extLst>
                  <a:ext uri="{A12FA001-AC4F-418D-AE19-62706E023703}">
                    <ahyp:hlinkClr xmlns:ahyp="http://schemas.microsoft.com/office/drawing/2018/hyperlinkcolor" val="tx"/>
                  </a:ext>
                </a:extLst>
              </a:hlinkClick>
            </a:endParaRPr>
          </a:p>
          <a:p>
            <a:r>
              <a:rPr lang="en-US" sz="1400" dirty="0">
                <a:latin typeface="☞MrEavesXLModOT-Reg"/>
                <a:hlinkClick r:id="rId7">
                  <a:extLst>
                    <a:ext uri="{A12FA001-AC4F-418D-AE19-62706E023703}">
                      <ahyp:hlinkClr xmlns:ahyp="http://schemas.microsoft.com/office/drawing/2018/hyperlinkcolor" val="tx"/>
                    </a:ext>
                  </a:extLst>
                </a:hlinkClick>
              </a:rPr>
              <a:t>In Tanzania</a:t>
            </a:r>
            <a:r>
              <a:rPr lang="en-US" sz="1400" dirty="0">
                <a:latin typeface="☞MrEavesXLModOT-Reg"/>
              </a:rPr>
              <a:t>, widows struggle after their husbands’ deaths to take over farm duties and fulfill their economic provider roles in order to feed themselves and their families.</a:t>
            </a:r>
            <a:endParaRPr lang="en-AU" sz="1400" dirty="0">
              <a:latin typeface="☞MrEavesXLModOT-Reg"/>
            </a:endParaRPr>
          </a:p>
        </p:txBody>
      </p:sp>
      <p:sp>
        <p:nvSpPr>
          <p:cNvPr id="14" name="TextBox 13">
            <a:extLst>
              <a:ext uri="{FF2B5EF4-FFF2-40B4-BE49-F238E27FC236}">
                <a16:creationId xmlns:a16="http://schemas.microsoft.com/office/drawing/2014/main" id="{8DB9490E-F13C-4913-9B7D-8FFA727E782A}"/>
              </a:ext>
            </a:extLst>
          </p:cNvPr>
          <p:cNvSpPr txBox="1"/>
          <p:nvPr/>
        </p:nvSpPr>
        <p:spPr>
          <a:xfrm>
            <a:off x="1152521" y="4158326"/>
            <a:ext cx="3028981" cy="1231106"/>
          </a:xfrm>
          <a:prstGeom prst="rect">
            <a:avLst/>
          </a:prstGeom>
          <a:noFill/>
        </p:spPr>
        <p:txBody>
          <a:bodyPr wrap="square">
            <a:spAutoFit/>
          </a:bodyPr>
          <a:lstStyle/>
          <a:p>
            <a:r>
              <a:rPr lang="en-US" b="0" i="0" dirty="0">
                <a:solidFill>
                  <a:srgbClr val="098379"/>
                </a:solidFill>
                <a:effectLst/>
                <a:latin typeface="☞MrEavesXLModOT-Reg"/>
              </a:rPr>
              <a:t>Mexico</a:t>
            </a:r>
          </a:p>
          <a:p>
            <a:r>
              <a:rPr lang="en-US" sz="1400" dirty="0">
                <a:latin typeface="☞MrEavesXLModOT-Reg"/>
              </a:rPr>
              <a:t>A</a:t>
            </a:r>
            <a:r>
              <a:rPr lang="en-US" sz="1400" b="0" i="0" dirty="0">
                <a:effectLst/>
                <a:latin typeface="☞MrEavesXLModOT-Reg"/>
              </a:rPr>
              <a:t> young woman entrepreneur takes advantage of shifting societal norms that open space for women to work for pay, by pursuing a tortilla business.</a:t>
            </a:r>
            <a:endParaRPr lang="en-AU" sz="1400" dirty="0">
              <a:latin typeface="☞MrEavesXLModOT-Reg"/>
            </a:endParaRPr>
          </a:p>
        </p:txBody>
      </p:sp>
      <p:pic>
        <p:nvPicPr>
          <p:cNvPr id="15" name="Online Media 14">
            <a:hlinkClick r:id="" action="ppaction://media"/>
            <a:extLst>
              <a:ext uri="{FF2B5EF4-FFF2-40B4-BE49-F238E27FC236}">
                <a16:creationId xmlns:a16="http://schemas.microsoft.com/office/drawing/2014/main" id="{ACD9F4CC-3A33-4465-8960-0596ADA0DA24}"/>
              </a:ext>
            </a:extLst>
          </p:cNvPr>
          <p:cNvPicPr>
            <a:picLocks noRot="1" noChangeAspect="1"/>
          </p:cNvPicPr>
          <p:nvPr>
            <a:videoFile r:link="rId2"/>
          </p:nvPr>
        </p:nvPicPr>
        <p:blipFill>
          <a:blip r:embed="rId8">
            <a:extLst>
              <a:ext uri="{28A0092B-C50C-407E-A947-70E740481C1C}">
                <a14:useLocalDpi xmlns:a14="http://schemas.microsoft.com/office/drawing/2010/main" val="0"/>
              </a:ext>
            </a:extLst>
          </a:blip>
          <a:srcRect/>
          <a:stretch/>
        </p:blipFill>
        <p:spPr>
          <a:xfrm>
            <a:off x="1179205" y="1717625"/>
            <a:ext cx="3011373" cy="1731577"/>
          </a:xfrm>
          <a:prstGeom prst="rect">
            <a:avLst/>
          </a:prstGeom>
        </p:spPr>
      </p:pic>
      <p:pic>
        <p:nvPicPr>
          <p:cNvPr id="16" name="Online Media 15">
            <a:hlinkClick r:id="" action="ppaction://media"/>
            <a:extLst>
              <a:ext uri="{FF2B5EF4-FFF2-40B4-BE49-F238E27FC236}">
                <a16:creationId xmlns:a16="http://schemas.microsoft.com/office/drawing/2014/main" id="{D14C0A42-5198-4B93-BBF9-471880ED03F6}"/>
              </a:ext>
            </a:extLst>
          </p:cNvPr>
          <p:cNvPicPr>
            <a:picLocks noRot="1" noChangeAspect="1"/>
          </p:cNvPicPr>
          <p:nvPr>
            <a:videoFile r:link="rId3"/>
          </p:nvPr>
        </p:nvPicPr>
        <p:blipFill>
          <a:blip r:embed="rId9">
            <a:extLst>
              <a:ext uri="{28A0092B-C50C-407E-A947-70E740481C1C}">
                <a14:useLocalDpi xmlns:a14="http://schemas.microsoft.com/office/drawing/2010/main" val="0"/>
              </a:ext>
            </a:extLst>
          </a:blip>
          <a:srcRect/>
          <a:stretch/>
        </p:blipFill>
        <p:spPr>
          <a:xfrm>
            <a:off x="4652618" y="1724539"/>
            <a:ext cx="3064736" cy="1717747"/>
          </a:xfrm>
          <a:prstGeom prst="rect">
            <a:avLst/>
          </a:prstGeom>
        </p:spPr>
      </p:pic>
      <p:sp>
        <p:nvSpPr>
          <p:cNvPr id="18" name="TextBox 17">
            <a:extLst>
              <a:ext uri="{FF2B5EF4-FFF2-40B4-BE49-F238E27FC236}">
                <a16:creationId xmlns:a16="http://schemas.microsoft.com/office/drawing/2014/main" id="{DA9DDAFC-565B-443D-92D9-539E9FC9161B}"/>
              </a:ext>
            </a:extLst>
          </p:cNvPr>
          <p:cNvSpPr txBox="1"/>
          <p:nvPr/>
        </p:nvSpPr>
        <p:spPr>
          <a:xfrm>
            <a:off x="8098269" y="4158826"/>
            <a:ext cx="3064736" cy="1231106"/>
          </a:xfrm>
          <a:prstGeom prst="rect">
            <a:avLst/>
          </a:prstGeom>
          <a:noFill/>
        </p:spPr>
        <p:txBody>
          <a:bodyPr wrap="square">
            <a:spAutoFit/>
          </a:bodyPr>
          <a:lstStyle/>
          <a:p>
            <a:pPr fontAlgn="base"/>
            <a:r>
              <a:rPr lang="en-US" dirty="0">
                <a:solidFill>
                  <a:srgbClr val="098379"/>
                </a:solidFill>
                <a:latin typeface="☞MrEavesXLModOT-Reg"/>
              </a:rPr>
              <a:t>Nepal</a:t>
            </a:r>
          </a:p>
          <a:p>
            <a:pPr fontAlgn="base"/>
            <a:r>
              <a:rPr lang="en-US" sz="1400" dirty="0">
                <a:latin typeface="☞MrEavesXLModOT-Reg"/>
              </a:rPr>
              <a:t>And </a:t>
            </a:r>
            <a:r>
              <a:rPr lang="en-US" sz="1400" dirty="0">
                <a:latin typeface="☞MrEavesXLModOT-Reg"/>
                <a:hlinkClick r:id="rId10">
                  <a:extLst>
                    <a:ext uri="{A12FA001-AC4F-418D-AE19-62706E023703}">
                      <ahyp:hlinkClr xmlns:ahyp="http://schemas.microsoft.com/office/drawing/2018/hyperlinkcolor" val="tx"/>
                    </a:ext>
                  </a:extLst>
                </a:hlinkClick>
              </a:rPr>
              <a:t>in Nepal</a:t>
            </a:r>
            <a:r>
              <a:rPr lang="en-US" sz="1400" dirty="0">
                <a:latin typeface="☞MrEavesXLModOT-Reg"/>
              </a:rPr>
              <a:t>, women farmers face uncertainty due to an innovation that replaces manual farm tasks traditionally done by women.</a:t>
            </a:r>
          </a:p>
        </p:txBody>
      </p:sp>
      <p:sp>
        <p:nvSpPr>
          <p:cNvPr id="20" name="TextBox 19">
            <a:extLst>
              <a:ext uri="{FF2B5EF4-FFF2-40B4-BE49-F238E27FC236}">
                <a16:creationId xmlns:a16="http://schemas.microsoft.com/office/drawing/2014/main" id="{DC82E13A-B0F8-4B4E-BA76-09D2B34A56E0}"/>
              </a:ext>
            </a:extLst>
          </p:cNvPr>
          <p:cNvSpPr txBox="1"/>
          <p:nvPr/>
        </p:nvSpPr>
        <p:spPr>
          <a:xfrm>
            <a:off x="1152522" y="3449202"/>
            <a:ext cx="3028981" cy="461665"/>
          </a:xfrm>
          <a:prstGeom prst="rect">
            <a:avLst/>
          </a:prstGeom>
          <a:noFill/>
        </p:spPr>
        <p:txBody>
          <a:bodyPr wrap="square" rtlCol="0">
            <a:spAutoFit/>
          </a:bodyPr>
          <a:lstStyle/>
          <a:p>
            <a:r>
              <a:rPr lang="en-AU" sz="1200" dirty="0">
                <a:latin typeface="☞MrEavesXLModOT-Reg"/>
              </a:rPr>
              <a:t>Expanding economic agency amid sticky gender norms.</a:t>
            </a:r>
          </a:p>
        </p:txBody>
      </p:sp>
      <p:sp>
        <p:nvSpPr>
          <p:cNvPr id="21" name="TextBox 20">
            <a:extLst>
              <a:ext uri="{FF2B5EF4-FFF2-40B4-BE49-F238E27FC236}">
                <a16:creationId xmlns:a16="http://schemas.microsoft.com/office/drawing/2014/main" id="{9932885F-DFB4-470E-8BFC-3487532B5BEA}"/>
              </a:ext>
            </a:extLst>
          </p:cNvPr>
          <p:cNvSpPr txBox="1"/>
          <p:nvPr/>
        </p:nvSpPr>
        <p:spPr>
          <a:xfrm>
            <a:off x="4652618" y="3449201"/>
            <a:ext cx="2269509" cy="276999"/>
          </a:xfrm>
          <a:prstGeom prst="rect">
            <a:avLst/>
          </a:prstGeom>
          <a:noFill/>
        </p:spPr>
        <p:txBody>
          <a:bodyPr wrap="square" rtlCol="0">
            <a:spAutoFit/>
          </a:bodyPr>
          <a:lstStyle/>
          <a:p>
            <a:r>
              <a:rPr lang="en-AU" sz="1200" dirty="0">
                <a:latin typeface="☞MrEavesXLModOT-Reg"/>
              </a:rPr>
              <a:t>The Challenges of widowhood.</a:t>
            </a:r>
          </a:p>
        </p:txBody>
      </p:sp>
      <p:sp>
        <p:nvSpPr>
          <p:cNvPr id="22" name="TextBox 21">
            <a:extLst>
              <a:ext uri="{FF2B5EF4-FFF2-40B4-BE49-F238E27FC236}">
                <a16:creationId xmlns:a16="http://schemas.microsoft.com/office/drawing/2014/main" id="{4F93C303-DD40-4776-A68A-E5E5122FBF7A}"/>
              </a:ext>
            </a:extLst>
          </p:cNvPr>
          <p:cNvSpPr txBox="1"/>
          <p:nvPr/>
        </p:nvSpPr>
        <p:spPr>
          <a:xfrm>
            <a:off x="8059520" y="3449202"/>
            <a:ext cx="3028981" cy="461665"/>
          </a:xfrm>
          <a:prstGeom prst="rect">
            <a:avLst/>
          </a:prstGeom>
          <a:noFill/>
        </p:spPr>
        <p:txBody>
          <a:bodyPr wrap="square" rtlCol="0">
            <a:spAutoFit/>
          </a:bodyPr>
          <a:lstStyle/>
          <a:p>
            <a:r>
              <a:rPr lang="en-AU" sz="1200" dirty="0">
                <a:latin typeface="☞MrEavesXLModOT-Reg"/>
              </a:rPr>
              <a:t>When new technology disrupts traditional gender roles in agriculture</a:t>
            </a:r>
          </a:p>
        </p:txBody>
      </p:sp>
      <p:sp>
        <p:nvSpPr>
          <p:cNvPr id="17" name="TextBox 16">
            <a:extLst>
              <a:ext uri="{FF2B5EF4-FFF2-40B4-BE49-F238E27FC236}">
                <a16:creationId xmlns:a16="http://schemas.microsoft.com/office/drawing/2014/main" id="{CEC777A0-1EC7-4501-8A4C-20694E5E6182}"/>
              </a:ext>
            </a:extLst>
          </p:cNvPr>
          <p:cNvSpPr txBox="1"/>
          <p:nvPr/>
        </p:nvSpPr>
        <p:spPr>
          <a:xfrm>
            <a:off x="1045652" y="1136313"/>
            <a:ext cx="9474141" cy="369332"/>
          </a:xfrm>
          <a:prstGeom prst="rect">
            <a:avLst/>
          </a:prstGeom>
          <a:noFill/>
        </p:spPr>
        <p:txBody>
          <a:bodyPr wrap="square">
            <a:spAutoFit/>
          </a:bodyPr>
          <a:lstStyle/>
          <a:p>
            <a:r>
              <a:rPr lang="en-AU" sz="1800" dirty="0">
                <a:latin typeface="☞MrEavesXLModOT-Reg"/>
              </a:rPr>
              <a:t>What are the opportunities and challenges for women and girls in agriculture?</a:t>
            </a:r>
          </a:p>
        </p:txBody>
      </p:sp>
    </p:spTree>
    <p:extLst>
      <p:ext uri="{BB962C8B-B14F-4D97-AF65-F5344CB8AC3E}">
        <p14:creationId xmlns:p14="http://schemas.microsoft.com/office/powerpoint/2010/main" val="1246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15"/>
                </p:tgtEl>
              </p:cMediaNode>
            </p:video>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5"/>
                                        </p:tgtEl>
                                      </p:cBhvr>
                                    </p:cmd>
                                  </p:childTnLst>
                                </p:cTn>
                              </p:par>
                            </p:childTnLst>
                          </p:cTn>
                        </p:par>
                      </p:childTnLst>
                    </p:cTn>
                  </p:par>
                </p:childTnLst>
              </p:cTn>
              <p:nextCondLst>
                <p:cond evt="onClick" delay="0">
                  <p:tgtEl>
                    <p:spTgt spid="15"/>
                  </p:tgtEl>
                </p:cond>
              </p:nextCondLst>
            </p:seq>
            <p:video>
              <p:cMediaNode vol="80000">
                <p:cTn id="27" fill="hold" display="0">
                  <p:stCondLst>
                    <p:cond delay="indefinite"/>
                  </p:stCondLst>
                </p:cTn>
                <p:tgtEl>
                  <p:spTgt spid="16"/>
                </p:tgtEl>
              </p:cMediaNode>
            </p:video>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A13F0-1CB3-49A7-9597-F64693CE1166}"/>
              </a:ext>
            </a:extLst>
          </p:cNvPr>
          <p:cNvSpPr>
            <a:spLocks noGrp="1"/>
          </p:cNvSpPr>
          <p:nvPr>
            <p:ph sz="half" idx="1"/>
          </p:nvPr>
        </p:nvSpPr>
        <p:spPr>
          <a:xfrm>
            <a:off x="1145405" y="2791325"/>
            <a:ext cx="4976261" cy="3332637"/>
          </a:xfrm>
          <a:ln w="12700">
            <a:solidFill>
              <a:srgbClr val="098379"/>
            </a:solidFill>
          </a:ln>
        </p:spPr>
        <p:txBody>
          <a:bodyPr>
            <a:normAutofit/>
          </a:bodyPr>
          <a:lstStyle/>
          <a:p>
            <a:pPr>
              <a:spcBef>
                <a:spcPts val="300"/>
              </a:spcBef>
            </a:pPr>
            <a:r>
              <a:rPr lang="en-US" b="1" dirty="0">
                <a:solidFill>
                  <a:schemeClr val="tx1"/>
                </a:solidFill>
                <a:latin typeface="MrEavesXLModOT" panose="020B0603060502020204" pitchFamily="34" charset="0"/>
              </a:rPr>
              <a:t>Opportunities</a:t>
            </a:r>
          </a:p>
        </p:txBody>
      </p:sp>
      <p:sp>
        <p:nvSpPr>
          <p:cNvPr id="2" name="Content Placeholder 1">
            <a:extLst>
              <a:ext uri="{FF2B5EF4-FFF2-40B4-BE49-F238E27FC236}">
                <a16:creationId xmlns:a16="http://schemas.microsoft.com/office/drawing/2014/main" id="{C3C67F58-2EB5-4200-BFA0-4410969716FC}"/>
              </a:ext>
            </a:extLst>
          </p:cNvPr>
          <p:cNvSpPr>
            <a:spLocks noGrp="1"/>
          </p:cNvSpPr>
          <p:nvPr>
            <p:ph sz="half" idx="2"/>
          </p:nvPr>
        </p:nvSpPr>
        <p:spPr>
          <a:xfrm>
            <a:off x="6333422" y="2791325"/>
            <a:ext cx="4976261" cy="3332638"/>
          </a:xfrm>
          <a:ln w="12700">
            <a:solidFill>
              <a:srgbClr val="098379"/>
            </a:solidFill>
          </a:ln>
        </p:spPr>
        <p:txBody>
          <a:bodyPr>
            <a:normAutofit/>
          </a:bodyPr>
          <a:lstStyle/>
          <a:p>
            <a:pPr>
              <a:spcBef>
                <a:spcPts val="300"/>
              </a:spcBef>
            </a:pPr>
            <a:r>
              <a:rPr lang="en-US" b="1" dirty="0">
                <a:latin typeface="MrEavesXLModOT" panose="020B0603060502020204" pitchFamily="34" charset="0"/>
              </a:rPr>
              <a:t>Challenges</a:t>
            </a:r>
          </a:p>
        </p:txBody>
      </p:sp>
      <p:sp>
        <p:nvSpPr>
          <p:cNvPr id="10" name="Text Placeholder 3">
            <a:extLst>
              <a:ext uri="{FF2B5EF4-FFF2-40B4-BE49-F238E27FC236}">
                <a16:creationId xmlns:a16="http://schemas.microsoft.com/office/drawing/2014/main" id="{6EE1B34E-66F7-4BF5-B291-826A28B7C15D}"/>
              </a:ext>
            </a:extLst>
          </p:cNvPr>
          <p:cNvSpPr>
            <a:spLocks noGrp="1"/>
          </p:cNvSpPr>
          <p:nvPr>
            <p:ph type="body" sz="quarter" idx="10"/>
          </p:nvPr>
        </p:nvSpPr>
        <p:spPr>
          <a:xfrm>
            <a:off x="1063590" y="1814361"/>
            <a:ext cx="10290209" cy="1306343"/>
          </a:xfrm>
        </p:spPr>
        <p:txBody>
          <a:bodyPr/>
          <a:lstStyle/>
          <a:p>
            <a:pPr>
              <a:spcBef>
                <a:spcPts val="300"/>
              </a:spcBef>
            </a:pPr>
            <a:r>
              <a:rPr lang="en-US" sz="1600" dirty="0">
                <a:solidFill>
                  <a:schemeClr val="tx1"/>
                </a:solidFill>
                <a:latin typeface="MrEavesXLModOT" panose="020B0603060502020204" charset="0"/>
              </a:rPr>
              <a:t>In pairs, record your learning. </a:t>
            </a:r>
          </a:p>
          <a:p>
            <a:pPr>
              <a:spcBef>
                <a:spcPts val="300"/>
              </a:spcBef>
            </a:pPr>
            <a:r>
              <a:rPr lang="en-US" sz="1600" dirty="0">
                <a:solidFill>
                  <a:schemeClr val="tx1"/>
                </a:solidFill>
                <a:latin typeface="MrEavesXLModOT" panose="020B0603060502020204" charset="0"/>
              </a:rPr>
              <a:t>What are some of the surprising statistics, data, or stories you have seen in the video/s or in the articles?</a:t>
            </a:r>
          </a:p>
          <a:p>
            <a:pPr>
              <a:spcBef>
                <a:spcPts val="300"/>
              </a:spcBef>
            </a:pPr>
            <a:r>
              <a:rPr lang="en-US" sz="1600" dirty="0">
                <a:solidFill>
                  <a:schemeClr val="tx1"/>
                </a:solidFill>
                <a:latin typeface="MrEavesXLModOT" panose="020B0603060502020204" charset="0"/>
              </a:rPr>
              <a:t>Share with your class.</a:t>
            </a:r>
            <a:endParaRPr lang="en-US" b="1" dirty="0">
              <a:solidFill>
                <a:schemeClr val="tx1"/>
              </a:solidFill>
              <a:latin typeface="MrEavesXLModOT" panose="020B0603060502020204" charset="0"/>
            </a:endParaRPr>
          </a:p>
        </p:txBody>
      </p:sp>
      <p:sp>
        <p:nvSpPr>
          <p:cNvPr id="4" name="Title 3">
            <a:extLst>
              <a:ext uri="{FF2B5EF4-FFF2-40B4-BE49-F238E27FC236}">
                <a16:creationId xmlns:a16="http://schemas.microsoft.com/office/drawing/2014/main" id="{58C7E8CB-68BF-42CB-B11E-F9AC1FEC7BD8}"/>
              </a:ext>
            </a:extLst>
          </p:cNvPr>
          <p:cNvSpPr>
            <a:spLocks noGrp="1"/>
          </p:cNvSpPr>
          <p:nvPr>
            <p:ph type="title"/>
          </p:nvPr>
        </p:nvSpPr>
        <p:spPr>
          <a:xfrm>
            <a:off x="1063592" y="734036"/>
            <a:ext cx="10290208" cy="955197"/>
          </a:xfrm>
        </p:spPr>
        <p:txBody>
          <a:bodyPr anchor="b">
            <a:noAutofit/>
          </a:bodyPr>
          <a:lstStyle/>
          <a:p>
            <a:r>
              <a:rPr lang="en-AU" sz="3600" b="0" dirty="0"/>
              <a:t>Women in Agriculture in Developing Countries </a:t>
            </a:r>
            <a:br>
              <a:rPr lang="en-AU" sz="3600" b="0" dirty="0"/>
            </a:br>
            <a:r>
              <a:rPr lang="en-AU" b="0" dirty="0"/>
              <a:t>– Opportunities and Challenges</a:t>
            </a:r>
          </a:p>
        </p:txBody>
      </p:sp>
    </p:spTree>
    <p:extLst>
      <p:ext uri="{BB962C8B-B14F-4D97-AF65-F5344CB8AC3E}">
        <p14:creationId xmlns:p14="http://schemas.microsoft.com/office/powerpoint/2010/main" val="2038096122"/>
      </p:ext>
    </p:extLst>
  </p:cSld>
  <p:clrMapOvr>
    <a:masterClrMapping/>
  </p:clrMapOvr>
</p:sld>
</file>

<file path=ppt/theme/theme1.xml><?xml version="1.0" encoding="utf-8"?>
<a:theme xmlns:a="http://schemas.openxmlformats.org/drawingml/2006/main" name="Crawford Fund">
  <a:themeElements>
    <a:clrScheme name="Crawford Fund">
      <a:dk1>
        <a:sysClr val="windowText" lastClr="000000"/>
      </a:dk1>
      <a:lt1>
        <a:sysClr val="window" lastClr="FFFFFF"/>
      </a:lt1>
      <a:dk2>
        <a:srgbClr val="2C3C43"/>
      </a:dk2>
      <a:lt2>
        <a:srgbClr val="EBEBEB"/>
      </a:lt2>
      <a:accent1>
        <a:srgbClr val="D04E16"/>
      </a:accent1>
      <a:accent2>
        <a:srgbClr val="098379"/>
      </a:accent2>
      <a:accent3>
        <a:srgbClr val="F7A600"/>
      </a:accent3>
      <a:accent4>
        <a:srgbClr val="009A35"/>
      </a:accent4>
      <a:accent5>
        <a:srgbClr val="D03016"/>
      </a:accent5>
      <a:accent6>
        <a:srgbClr val="004D1A"/>
      </a:accent6>
      <a:hlink>
        <a:srgbClr val="99CA3C"/>
      </a:hlink>
      <a:folHlink>
        <a:srgbClr val="B9D18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awford Fund" id="{4896CFF2-9932-4B29-A4A1-A9815CE9E403}" vid="{DB4EBA75-0AD8-4FD2-A9E5-5769AE3187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476CC4F0E3D04C909878D3081579D5" ma:contentTypeVersion="18" ma:contentTypeDescription="Create a new document." ma:contentTypeScope="" ma:versionID="9c3fe1ebde74ab3274d4ebfb07122c3a">
  <xsd:schema xmlns:xsd="http://www.w3.org/2001/XMLSchema" xmlns:xs="http://www.w3.org/2001/XMLSchema" xmlns:p="http://schemas.microsoft.com/office/2006/metadata/properties" xmlns:ns2="cc490b1b-ef55-403c-b413-e4dd2db8f0af" xmlns:ns3="bd3fa5bd-0053-495b-95dd-c0f68e90cf81" targetNamespace="http://schemas.microsoft.com/office/2006/metadata/properties" ma:root="true" ma:fieldsID="38eede39118b94d06f47cae77b90857b" ns2:_="" ns3:_="">
    <xsd:import namespace="cc490b1b-ef55-403c-b413-e4dd2db8f0af"/>
    <xsd:import namespace="bd3fa5bd-0053-495b-95dd-c0f68e90cf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90b1b-ef55-403c-b413-e4dd2db8f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26fe9f-d5b2-4439-b8b4-2a08d57a8f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3fa5bd-0053-495b-95dd-c0f68e90cf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8af6f1-90a8-4dfd-8457-b95adb06e5c7}" ma:internalName="TaxCatchAll" ma:showField="CatchAllData" ma:web="bd3fa5bd-0053-495b-95dd-c0f68e90cf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d3fa5bd-0053-495b-95dd-c0f68e90cf81" xsi:nil="true"/>
    <lcf76f155ced4ddcb4097134ff3c332f xmlns="cc490b1b-ef55-403c-b413-e4dd2db8f0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4589F8-94D3-4AFF-9ACB-078D2542B5CD}">
  <ds:schemaRefs>
    <ds:schemaRef ds:uri="http://schemas.microsoft.com/sharepoint/v3/contenttype/forms"/>
  </ds:schemaRefs>
</ds:datastoreItem>
</file>

<file path=customXml/itemProps2.xml><?xml version="1.0" encoding="utf-8"?>
<ds:datastoreItem xmlns:ds="http://schemas.openxmlformats.org/officeDocument/2006/customXml" ds:itemID="{15825076-67F1-4751-8EC6-21683F12AEED}"/>
</file>

<file path=customXml/itemProps3.xml><?xml version="1.0" encoding="utf-8"?>
<ds:datastoreItem xmlns:ds="http://schemas.openxmlformats.org/officeDocument/2006/customXml" ds:itemID="{B88FD0CE-F95F-4FFE-A01C-80D37E6702F8}">
  <ds:schemaRefs>
    <ds:schemaRef ds:uri="93214264-0fd6-4d2d-b95d-2f2b74b95ecf"/>
    <ds:schemaRef ds:uri="fdcf7bb6-cd20-429d-ae76-efec9305b1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d3fa5bd-0053-495b-95dd-c0f68e90cf81"/>
    <ds:schemaRef ds:uri="cc490b1b-ef55-403c-b413-e4dd2db8f0af"/>
  </ds:schemaRefs>
</ds:datastoreItem>
</file>

<file path=docProps/app.xml><?xml version="1.0" encoding="utf-8"?>
<Properties xmlns="http://schemas.openxmlformats.org/officeDocument/2006/extended-properties" xmlns:vt="http://schemas.openxmlformats.org/officeDocument/2006/docPropsVTypes">
  <TotalTime>15426</TotalTime>
  <Words>2110</Words>
  <Application>Microsoft Macintosh PowerPoint</Application>
  <PresentationFormat>Widescreen</PresentationFormat>
  <Paragraphs>210</Paragraphs>
  <Slides>23</Slides>
  <Notes>1</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 Light</vt:lpstr>
      <vt:lpstr>Calibri</vt:lpstr>
      <vt:lpstr>☞MrEavesXLModOT-Reg</vt:lpstr>
      <vt:lpstr>MrEavesXLModOT</vt:lpstr>
      <vt:lpstr>Mr Eaves XL Mod OT Light</vt:lpstr>
      <vt:lpstr>Arial</vt:lpstr>
      <vt:lpstr>MrEavesXLModOTHeavy</vt:lpstr>
      <vt:lpstr>MrEavesXLModOTBook</vt:lpstr>
      <vt:lpstr>☞MrEavesXLModOT-Reg</vt:lpstr>
      <vt:lpstr>Webdings</vt:lpstr>
      <vt:lpstr>Mr Eaves XL Mod OT Reg</vt:lpstr>
      <vt:lpstr>Crawford Fund</vt:lpstr>
      <vt:lpstr>PowerPoint Presentation</vt:lpstr>
      <vt:lpstr>Module 5: Gender Dimensions in Agriculture</vt:lpstr>
      <vt:lpstr>Students will:</vt:lpstr>
      <vt:lpstr>Definitions </vt:lpstr>
      <vt:lpstr>What do you know?</vt:lpstr>
      <vt:lpstr>Record your sharing –  Gender challenges and barriers in agriculture</vt:lpstr>
      <vt:lpstr>How is climate change impacting on communities in developing countries?</vt:lpstr>
      <vt:lpstr>Gender Dimensions in Developing Countries</vt:lpstr>
      <vt:lpstr>Women in Agriculture in Developing Countries  – Opportunities and Challenges</vt:lpstr>
      <vt:lpstr>Gender dimensions in Australia</vt:lpstr>
      <vt:lpstr>Australian Women in Agriculture –  Opportunities and Challenges</vt:lpstr>
      <vt:lpstr>Women in Agriculture</vt:lpstr>
      <vt:lpstr>Projects supporting Women in Agriculture</vt:lpstr>
      <vt:lpstr>Video</vt:lpstr>
      <vt:lpstr>Module 5: GENDER DIMENTIONS IN Agriculture – video Rubric</vt:lpstr>
      <vt:lpstr>PowerPoint Presentation</vt:lpstr>
      <vt:lpstr>PowerPoint Presentation</vt:lpstr>
      <vt:lpstr>Career Pathways to Agriculture for Development</vt:lpstr>
      <vt:lpstr>What is the Crawford Fund and what does it do?</vt:lpstr>
      <vt:lpstr>What is the Australian Centre for International Agricultural Research (ACIAR) and what does it do?</vt:lpstr>
      <vt:lpstr>Learn more about the Sustainable Development Goals</vt:lpstr>
      <vt:lpstr>Sustainable Development Goals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MacDonald</dc:creator>
  <cp:lastModifiedBy>Larissa Mullot</cp:lastModifiedBy>
  <cp:revision>73</cp:revision>
  <dcterms:created xsi:type="dcterms:W3CDTF">2020-09-08T10:20:43Z</dcterms:created>
  <dcterms:modified xsi:type="dcterms:W3CDTF">2024-02-21T03:28:19Z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0x010100C8D5B9CD0894B640AA1DB625262A754B</vt:lpwstr>
  </property>
  <property fmtid="{D5CDD505-2E9C-101B-9397-08002B2CF9AE}" pid="3" name="MediaServiceImageTags">
    <vt:lpwstr/>
  </property>
</Properties>
</file>